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4" r:id="rId5"/>
    <p:sldId id="265" r:id="rId6"/>
    <p:sldId id="270" r:id="rId7"/>
    <p:sldId id="266" r:id="rId8"/>
    <p:sldId id="267" r:id="rId9"/>
    <p:sldId id="268" r:id="rId10"/>
    <p:sldId id="269" r:id="rId11"/>
    <p:sldId id="272" r:id="rId12"/>
    <p:sldId id="273" r:id="rId13"/>
    <p:sldId id="278" r:id="rId14"/>
    <p:sldId id="275" r:id="rId15"/>
    <p:sldId id="276" r:id="rId16"/>
    <p:sldId id="262" r:id="rId17"/>
    <p:sldId id="26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548" autoAdjust="0"/>
    <p:restoredTop sz="94660"/>
  </p:normalViewPr>
  <p:slideViewPr>
    <p:cSldViewPr snapToGrid="0">
      <p:cViewPr varScale="1">
        <p:scale>
          <a:sx n="86" d="100"/>
          <a:sy n="86" d="100"/>
        </p:scale>
        <p:origin x="39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Z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ZA"/>
          </a:p>
        </p:txBody>
      </p:sp>
      <p:sp>
        <p:nvSpPr>
          <p:cNvPr id="4" name="Date Placeholder 3"/>
          <p:cNvSpPr>
            <a:spLocks noGrp="1"/>
          </p:cNvSpPr>
          <p:nvPr>
            <p:ph type="dt" sz="half" idx="10"/>
          </p:nvPr>
        </p:nvSpPr>
        <p:spPr/>
        <p:txBody>
          <a:bodyPr/>
          <a:lstStyle/>
          <a:p>
            <a:fld id="{7889D0C4-B3EB-4934-A49D-408E1B203F68}" type="datetimeFigureOut">
              <a:rPr lang="en-ZA" smtClean="0"/>
              <a:t>2024/01/12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7108CDC5-E4D5-4190-A403-3DED7ED7A348}" type="slidenum">
              <a:rPr lang="en-ZA" smtClean="0"/>
              <a:t>‹#›</a:t>
            </a:fld>
            <a:endParaRPr lang="en-ZA"/>
          </a:p>
        </p:txBody>
      </p:sp>
    </p:spTree>
    <p:extLst>
      <p:ext uri="{BB962C8B-B14F-4D97-AF65-F5344CB8AC3E}">
        <p14:creationId xmlns:p14="http://schemas.microsoft.com/office/powerpoint/2010/main" val="238373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p:cNvSpPr>
            <a:spLocks noGrp="1"/>
          </p:cNvSpPr>
          <p:nvPr>
            <p:ph type="dt" sz="half" idx="10"/>
          </p:nvPr>
        </p:nvSpPr>
        <p:spPr/>
        <p:txBody>
          <a:bodyPr/>
          <a:lstStyle/>
          <a:p>
            <a:fld id="{7889D0C4-B3EB-4934-A49D-408E1B203F68}" type="datetimeFigureOut">
              <a:rPr lang="en-ZA" smtClean="0"/>
              <a:t>2024/01/12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7108CDC5-E4D5-4190-A403-3DED7ED7A348}" type="slidenum">
              <a:rPr lang="en-ZA" smtClean="0"/>
              <a:t>‹#›</a:t>
            </a:fld>
            <a:endParaRPr lang="en-ZA"/>
          </a:p>
        </p:txBody>
      </p:sp>
    </p:spTree>
    <p:extLst>
      <p:ext uri="{BB962C8B-B14F-4D97-AF65-F5344CB8AC3E}">
        <p14:creationId xmlns:p14="http://schemas.microsoft.com/office/powerpoint/2010/main" val="8129188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Z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89D0C4-B3EB-4934-A49D-408E1B203F68}" type="datetimeFigureOut">
              <a:rPr lang="en-ZA" smtClean="0"/>
              <a:t>2024/01/12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7108CDC5-E4D5-4190-A403-3DED7ED7A348}" type="slidenum">
              <a:rPr lang="en-ZA" smtClean="0"/>
              <a:t>‹#›</a:t>
            </a:fld>
            <a:endParaRPr lang="en-ZA"/>
          </a:p>
        </p:txBody>
      </p:sp>
    </p:spTree>
    <p:extLst>
      <p:ext uri="{BB962C8B-B14F-4D97-AF65-F5344CB8AC3E}">
        <p14:creationId xmlns:p14="http://schemas.microsoft.com/office/powerpoint/2010/main" val="269781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Date Placeholder 4"/>
          <p:cNvSpPr>
            <a:spLocks noGrp="1"/>
          </p:cNvSpPr>
          <p:nvPr>
            <p:ph type="dt" sz="half" idx="10"/>
          </p:nvPr>
        </p:nvSpPr>
        <p:spPr/>
        <p:txBody>
          <a:bodyPr/>
          <a:lstStyle/>
          <a:p>
            <a:fld id="{7889D0C4-B3EB-4934-A49D-408E1B203F68}" type="datetimeFigureOut">
              <a:rPr lang="en-ZA" smtClean="0"/>
              <a:t>2024/01/12</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7108CDC5-E4D5-4190-A403-3DED7ED7A348}" type="slidenum">
              <a:rPr lang="en-ZA" smtClean="0"/>
              <a:t>‹#›</a:t>
            </a:fld>
            <a:endParaRPr lang="en-ZA"/>
          </a:p>
        </p:txBody>
      </p:sp>
    </p:spTree>
    <p:extLst>
      <p:ext uri="{BB962C8B-B14F-4D97-AF65-F5344CB8AC3E}">
        <p14:creationId xmlns:p14="http://schemas.microsoft.com/office/powerpoint/2010/main" val="22440939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Z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7" name="Date Placeholder 6"/>
          <p:cNvSpPr>
            <a:spLocks noGrp="1"/>
          </p:cNvSpPr>
          <p:nvPr>
            <p:ph type="dt" sz="half" idx="10"/>
          </p:nvPr>
        </p:nvSpPr>
        <p:spPr/>
        <p:txBody>
          <a:bodyPr/>
          <a:lstStyle/>
          <a:p>
            <a:fld id="{7889D0C4-B3EB-4934-A49D-408E1B203F68}" type="datetimeFigureOut">
              <a:rPr lang="en-ZA" smtClean="0"/>
              <a:t>2024/01/12</a:t>
            </a:fld>
            <a:endParaRPr lang="en-ZA"/>
          </a:p>
        </p:txBody>
      </p:sp>
      <p:sp>
        <p:nvSpPr>
          <p:cNvPr id="8" name="Footer Placeholder 7"/>
          <p:cNvSpPr>
            <a:spLocks noGrp="1"/>
          </p:cNvSpPr>
          <p:nvPr>
            <p:ph type="ftr" sz="quarter" idx="11"/>
          </p:nvPr>
        </p:nvSpPr>
        <p:spPr/>
        <p:txBody>
          <a:bodyPr/>
          <a:lstStyle/>
          <a:p>
            <a:endParaRPr lang="en-ZA"/>
          </a:p>
        </p:txBody>
      </p:sp>
      <p:sp>
        <p:nvSpPr>
          <p:cNvPr id="9" name="Slide Number Placeholder 8"/>
          <p:cNvSpPr>
            <a:spLocks noGrp="1"/>
          </p:cNvSpPr>
          <p:nvPr>
            <p:ph type="sldNum" sz="quarter" idx="12"/>
          </p:nvPr>
        </p:nvSpPr>
        <p:spPr/>
        <p:txBody>
          <a:bodyPr/>
          <a:lstStyle/>
          <a:p>
            <a:fld id="{7108CDC5-E4D5-4190-A403-3DED7ED7A348}" type="slidenum">
              <a:rPr lang="en-ZA" smtClean="0"/>
              <a:t>‹#›</a:t>
            </a:fld>
            <a:endParaRPr lang="en-ZA"/>
          </a:p>
        </p:txBody>
      </p:sp>
    </p:spTree>
    <p:extLst>
      <p:ext uri="{BB962C8B-B14F-4D97-AF65-F5344CB8AC3E}">
        <p14:creationId xmlns:p14="http://schemas.microsoft.com/office/powerpoint/2010/main" val="4272173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Date Placeholder 2"/>
          <p:cNvSpPr>
            <a:spLocks noGrp="1"/>
          </p:cNvSpPr>
          <p:nvPr>
            <p:ph type="dt" sz="half" idx="10"/>
          </p:nvPr>
        </p:nvSpPr>
        <p:spPr/>
        <p:txBody>
          <a:bodyPr/>
          <a:lstStyle/>
          <a:p>
            <a:fld id="{7889D0C4-B3EB-4934-A49D-408E1B203F68}" type="datetimeFigureOut">
              <a:rPr lang="en-ZA" smtClean="0"/>
              <a:t>2024/01/12</a:t>
            </a:fld>
            <a:endParaRPr lang="en-ZA"/>
          </a:p>
        </p:txBody>
      </p:sp>
      <p:sp>
        <p:nvSpPr>
          <p:cNvPr id="4" name="Footer Placeholder 3"/>
          <p:cNvSpPr>
            <a:spLocks noGrp="1"/>
          </p:cNvSpPr>
          <p:nvPr>
            <p:ph type="ftr" sz="quarter" idx="11"/>
          </p:nvPr>
        </p:nvSpPr>
        <p:spPr/>
        <p:txBody>
          <a:bodyPr/>
          <a:lstStyle/>
          <a:p>
            <a:endParaRPr lang="en-ZA"/>
          </a:p>
        </p:txBody>
      </p:sp>
      <p:sp>
        <p:nvSpPr>
          <p:cNvPr id="5" name="Slide Number Placeholder 4"/>
          <p:cNvSpPr>
            <a:spLocks noGrp="1"/>
          </p:cNvSpPr>
          <p:nvPr>
            <p:ph type="sldNum" sz="quarter" idx="12"/>
          </p:nvPr>
        </p:nvSpPr>
        <p:spPr/>
        <p:txBody>
          <a:bodyPr/>
          <a:lstStyle/>
          <a:p>
            <a:fld id="{7108CDC5-E4D5-4190-A403-3DED7ED7A348}" type="slidenum">
              <a:rPr lang="en-ZA" smtClean="0"/>
              <a:t>‹#›</a:t>
            </a:fld>
            <a:endParaRPr lang="en-ZA"/>
          </a:p>
        </p:txBody>
      </p:sp>
    </p:spTree>
    <p:extLst>
      <p:ext uri="{BB962C8B-B14F-4D97-AF65-F5344CB8AC3E}">
        <p14:creationId xmlns:p14="http://schemas.microsoft.com/office/powerpoint/2010/main" val="3370312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89D0C4-B3EB-4934-A49D-408E1B203F68}" type="datetimeFigureOut">
              <a:rPr lang="en-ZA" smtClean="0"/>
              <a:t>2024/01/12</a:t>
            </a:fld>
            <a:endParaRPr lang="en-ZA"/>
          </a:p>
        </p:txBody>
      </p:sp>
      <p:sp>
        <p:nvSpPr>
          <p:cNvPr id="3" name="Footer Placeholder 2"/>
          <p:cNvSpPr>
            <a:spLocks noGrp="1"/>
          </p:cNvSpPr>
          <p:nvPr>
            <p:ph type="ftr" sz="quarter" idx="11"/>
          </p:nvPr>
        </p:nvSpPr>
        <p:spPr/>
        <p:txBody>
          <a:bodyPr/>
          <a:lstStyle/>
          <a:p>
            <a:endParaRPr lang="en-ZA"/>
          </a:p>
        </p:txBody>
      </p:sp>
      <p:sp>
        <p:nvSpPr>
          <p:cNvPr id="4" name="Slide Number Placeholder 3"/>
          <p:cNvSpPr>
            <a:spLocks noGrp="1"/>
          </p:cNvSpPr>
          <p:nvPr>
            <p:ph type="sldNum" sz="quarter" idx="12"/>
          </p:nvPr>
        </p:nvSpPr>
        <p:spPr/>
        <p:txBody>
          <a:bodyPr/>
          <a:lstStyle/>
          <a:p>
            <a:fld id="{7108CDC5-E4D5-4190-A403-3DED7ED7A348}" type="slidenum">
              <a:rPr lang="en-ZA" smtClean="0"/>
              <a:t>‹#›</a:t>
            </a:fld>
            <a:endParaRPr lang="en-ZA"/>
          </a:p>
        </p:txBody>
      </p:sp>
    </p:spTree>
    <p:extLst>
      <p:ext uri="{BB962C8B-B14F-4D97-AF65-F5344CB8AC3E}">
        <p14:creationId xmlns:p14="http://schemas.microsoft.com/office/powerpoint/2010/main" val="565955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Z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89D0C4-B3EB-4934-A49D-408E1B203F68}" type="datetimeFigureOut">
              <a:rPr lang="en-ZA" smtClean="0"/>
              <a:t>2024/01/12</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7108CDC5-E4D5-4190-A403-3DED7ED7A348}" type="slidenum">
              <a:rPr lang="en-ZA" smtClean="0"/>
              <a:t>‹#›</a:t>
            </a:fld>
            <a:endParaRPr lang="en-ZA"/>
          </a:p>
        </p:txBody>
      </p:sp>
    </p:spTree>
    <p:extLst>
      <p:ext uri="{BB962C8B-B14F-4D97-AF65-F5344CB8AC3E}">
        <p14:creationId xmlns:p14="http://schemas.microsoft.com/office/powerpoint/2010/main" val="693993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Z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89D0C4-B3EB-4934-A49D-408E1B203F68}" type="datetimeFigureOut">
              <a:rPr lang="en-ZA" smtClean="0"/>
              <a:t>2024/01/12</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7108CDC5-E4D5-4190-A403-3DED7ED7A348}" type="slidenum">
              <a:rPr lang="en-ZA" smtClean="0"/>
              <a:t>‹#›</a:t>
            </a:fld>
            <a:endParaRPr lang="en-ZA"/>
          </a:p>
        </p:txBody>
      </p:sp>
    </p:spTree>
    <p:extLst>
      <p:ext uri="{BB962C8B-B14F-4D97-AF65-F5344CB8AC3E}">
        <p14:creationId xmlns:p14="http://schemas.microsoft.com/office/powerpoint/2010/main" val="709749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p:cNvSpPr>
            <a:spLocks noGrp="1"/>
          </p:cNvSpPr>
          <p:nvPr>
            <p:ph type="dt" sz="half" idx="10"/>
          </p:nvPr>
        </p:nvSpPr>
        <p:spPr/>
        <p:txBody>
          <a:bodyPr/>
          <a:lstStyle/>
          <a:p>
            <a:fld id="{7889D0C4-B3EB-4934-A49D-408E1B203F68}" type="datetimeFigureOut">
              <a:rPr lang="en-ZA" smtClean="0"/>
              <a:t>2024/01/12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7108CDC5-E4D5-4190-A403-3DED7ED7A348}" type="slidenum">
              <a:rPr lang="en-ZA" smtClean="0"/>
              <a:t>‹#›</a:t>
            </a:fld>
            <a:endParaRPr lang="en-ZA"/>
          </a:p>
        </p:txBody>
      </p:sp>
    </p:spTree>
    <p:extLst>
      <p:ext uri="{BB962C8B-B14F-4D97-AF65-F5344CB8AC3E}">
        <p14:creationId xmlns:p14="http://schemas.microsoft.com/office/powerpoint/2010/main" val="858891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Z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p:cNvSpPr>
            <a:spLocks noGrp="1"/>
          </p:cNvSpPr>
          <p:nvPr>
            <p:ph type="dt" sz="half" idx="10"/>
          </p:nvPr>
        </p:nvSpPr>
        <p:spPr/>
        <p:txBody>
          <a:bodyPr/>
          <a:lstStyle/>
          <a:p>
            <a:fld id="{7889D0C4-B3EB-4934-A49D-408E1B203F68}" type="datetimeFigureOut">
              <a:rPr lang="en-ZA" smtClean="0"/>
              <a:t>2024/01/12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7108CDC5-E4D5-4190-A403-3DED7ED7A348}" type="slidenum">
              <a:rPr lang="en-ZA" smtClean="0"/>
              <a:t>‹#›</a:t>
            </a:fld>
            <a:endParaRPr lang="en-ZA"/>
          </a:p>
        </p:txBody>
      </p:sp>
    </p:spTree>
    <p:extLst>
      <p:ext uri="{BB962C8B-B14F-4D97-AF65-F5344CB8AC3E}">
        <p14:creationId xmlns:p14="http://schemas.microsoft.com/office/powerpoint/2010/main" val="33402051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Z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89D0C4-B3EB-4934-A49D-408E1B203F68}" type="datetimeFigureOut">
              <a:rPr lang="en-ZA" smtClean="0"/>
              <a:t>2024/01/12</a:t>
            </a:fld>
            <a:endParaRPr lang="en-Z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Z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08CDC5-E4D5-4190-A403-3DED7ED7A348}" type="slidenum">
              <a:rPr lang="en-ZA" smtClean="0"/>
              <a:t>‹#›</a:t>
            </a:fld>
            <a:endParaRPr lang="en-ZA"/>
          </a:p>
        </p:txBody>
      </p:sp>
    </p:spTree>
    <p:extLst>
      <p:ext uri="{BB962C8B-B14F-4D97-AF65-F5344CB8AC3E}">
        <p14:creationId xmlns:p14="http://schemas.microsoft.com/office/powerpoint/2010/main" val="2524406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p:cNvSpPr txBox="1"/>
          <p:nvPr/>
        </p:nvSpPr>
        <p:spPr>
          <a:xfrm>
            <a:off x="390617" y="2086253"/>
            <a:ext cx="5936914" cy="2185214"/>
          </a:xfrm>
          <a:prstGeom prst="rect">
            <a:avLst/>
          </a:prstGeom>
          <a:noFill/>
        </p:spPr>
        <p:txBody>
          <a:bodyPr wrap="square" rtlCol="0">
            <a:spAutoFit/>
          </a:bodyPr>
          <a:lstStyle/>
          <a:p>
            <a:r>
              <a:rPr lang="en-GB" sz="1600" b="1" dirty="0">
                <a:solidFill>
                  <a:srgbClr val="CC6600"/>
                </a:solidFill>
                <a:latin typeface="Arial" panose="020B0604020202020204" pitchFamily="34" charset="0"/>
                <a:cs typeface="Arial" panose="020B0604020202020204" pitchFamily="34" charset="0"/>
              </a:rPr>
              <a:t>ORGANISING FRAMEWORK FOR OCCUPATIONS (OFO)</a:t>
            </a:r>
            <a:r>
              <a:rPr lang="en-US" sz="1600" b="1" dirty="0">
                <a:solidFill>
                  <a:srgbClr val="CC6600"/>
                </a:solidFill>
                <a:latin typeface="Arial" panose="020B0604020202020204" pitchFamily="34" charset="0"/>
                <a:cs typeface="Arial" panose="020B0604020202020204" pitchFamily="34" charset="0"/>
              </a:rPr>
              <a:t> </a:t>
            </a:r>
            <a:br>
              <a:rPr lang="en-GB" sz="1600" b="1" dirty="0">
                <a:solidFill>
                  <a:srgbClr val="CC6600"/>
                </a:solidFill>
                <a:latin typeface="Arial" panose="020B0604020202020204" pitchFamily="34" charset="0"/>
                <a:cs typeface="Arial" panose="020B0604020202020204" pitchFamily="34" charset="0"/>
              </a:rPr>
            </a:br>
            <a:br>
              <a:rPr lang="en-GB" sz="8800" b="1" dirty="0">
                <a:solidFill>
                  <a:srgbClr val="CC6600"/>
                </a:solidFill>
                <a:latin typeface="Arial" panose="020B0604020202020204" pitchFamily="34" charset="0"/>
                <a:cs typeface="Arial" panose="020B0604020202020204" pitchFamily="34" charset="0"/>
              </a:rPr>
            </a:br>
            <a:endParaRPr lang="en-ZA" sz="3200" b="1" dirty="0">
              <a:solidFill>
                <a:srgbClr val="CC6600"/>
              </a:solidFill>
              <a:latin typeface="Arial" panose="020B0604020202020204" pitchFamily="34" charset="0"/>
              <a:cs typeface="Arial" panose="020B0604020202020204" pitchFamily="34" charset="0"/>
            </a:endParaRPr>
          </a:p>
        </p:txBody>
      </p:sp>
      <p:sp>
        <p:nvSpPr>
          <p:cNvPr id="7" name="TextBox 6"/>
          <p:cNvSpPr txBox="1"/>
          <p:nvPr/>
        </p:nvSpPr>
        <p:spPr>
          <a:xfrm>
            <a:off x="476031" y="2840290"/>
            <a:ext cx="4752427" cy="830997"/>
          </a:xfrm>
          <a:prstGeom prst="rect">
            <a:avLst/>
          </a:prstGeom>
          <a:noFill/>
        </p:spPr>
        <p:txBody>
          <a:bodyPr wrap="square" rtlCol="0">
            <a:spAutoFit/>
          </a:bodyPr>
          <a:lstStyle/>
          <a:p>
            <a:r>
              <a:rPr lang="en-US" sz="1600" b="1" dirty="0">
                <a:solidFill>
                  <a:srgbClr val="CC6600"/>
                </a:solidFill>
                <a:latin typeface="Arial" panose="020B0604020202020204" pitchFamily="34" charset="0"/>
                <a:cs typeface="Arial" panose="020B0604020202020204" pitchFamily="34" charset="0"/>
              </a:rPr>
              <a:t>Compiled by: </a:t>
            </a:r>
            <a:r>
              <a:rPr lang="en-US" sz="1600" b="1" dirty="0" err="1">
                <a:solidFill>
                  <a:srgbClr val="CC6600"/>
                </a:solidFill>
                <a:latin typeface="Arial" panose="020B0604020202020204" pitchFamily="34" charset="0"/>
                <a:cs typeface="Arial" panose="020B0604020202020204" pitchFamily="34" charset="0"/>
              </a:rPr>
              <a:t>Ms</a:t>
            </a:r>
            <a:r>
              <a:rPr lang="en-US" sz="1600" b="1" dirty="0">
                <a:solidFill>
                  <a:srgbClr val="CC6600"/>
                </a:solidFill>
                <a:latin typeface="Arial" panose="020B0604020202020204" pitchFamily="34" charset="0"/>
                <a:cs typeface="Arial" panose="020B0604020202020204" pitchFamily="34" charset="0"/>
              </a:rPr>
              <a:t> Phuti Mfoloe</a:t>
            </a:r>
          </a:p>
          <a:p>
            <a:endParaRPr lang="en-US" sz="1600" b="1" dirty="0">
              <a:solidFill>
                <a:srgbClr val="CC6600"/>
              </a:solidFill>
              <a:latin typeface="Arial" panose="020B0604020202020204" pitchFamily="34" charset="0"/>
              <a:cs typeface="Arial" panose="020B0604020202020204" pitchFamily="34" charset="0"/>
            </a:endParaRPr>
          </a:p>
          <a:p>
            <a:r>
              <a:rPr lang="en-US" sz="1600" b="1" dirty="0">
                <a:solidFill>
                  <a:srgbClr val="CC6600"/>
                </a:solidFill>
                <a:latin typeface="Arial" panose="020B0604020202020204" pitchFamily="34" charset="0"/>
                <a:cs typeface="Arial" panose="020B0604020202020204" pitchFamily="34" charset="0"/>
              </a:rPr>
              <a:t>Date : 15 January 2024</a:t>
            </a:r>
            <a:endParaRPr lang="en-ZA" sz="1600" b="1" dirty="0">
              <a:solidFill>
                <a:srgbClr val="CC66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780134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394" y="0"/>
            <a:ext cx="12283562" cy="6858000"/>
          </a:xfrm>
          <a:prstGeom prst="rect">
            <a:avLst/>
          </a:prstGeom>
        </p:spPr>
      </p:pic>
      <p:sp>
        <p:nvSpPr>
          <p:cNvPr id="10" name="TextBox 9">
            <a:extLst>
              <a:ext uri="{FF2B5EF4-FFF2-40B4-BE49-F238E27FC236}">
                <a16:creationId xmlns:a16="http://schemas.microsoft.com/office/drawing/2014/main" id="{813DB116-7C10-33C2-FD66-56707634FE15}"/>
              </a:ext>
            </a:extLst>
          </p:cNvPr>
          <p:cNvSpPr txBox="1"/>
          <p:nvPr/>
        </p:nvSpPr>
        <p:spPr>
          <a:xfrm>
            <a:off x="639192" y="1162974"/>
            <a:ext cx="8824404" cy="8925520"/>
          </a:xfrm>
          <a:prstGeom prst="rect">
            <a:avLst/>
          </a:prstGeom>
          <a:noFill/>
        </p:spPr>
        <p:txBody>
          <a:bodyPr wrap="square">
            <a:spAutoFit/>
          </a:bodyPr>
          <a:lstStyle/>
          <a:p>
            <a:pPr fontAlgn="auto">
              <a:spcBef>
                <a:spcPts val="0"/>
              </a:spcBef>
              <a:spcAft>
                <a:spcPts val="0"/>
              </a:spcAft>
              <a:defRPr/>
            </a:pPr>
            <a:r>
              <a:rPr lang="en-US" sz="1800" b="1" dirty="0">
                <a:solidFill>
                  <a:srgbClr val="CC6600"/>
                </a:solidFill>
                <a:latin typeface="Arial" panose="020B0604020202020204" pitchFamily="34" charset="0"/>
                <a:cs typeface="Arial" panose="020B0604020202020204" pitchFamily="34" charset="0"/>
              </a:rPr>
              <a:t>PRESENTATION OUTLINE</a:t>
            </a:r>
          </a:p>
          <a:p>
            <a:pPr marL="171450" indent="-171450">
              <a:buFont typeface="Wingdings" panose="05000000000000000000" pitchFamily="2" charset="2"/>
              <a:buChar char="v"/>
              <a:defRPr/>
            </a:pPr>
            <a:endParaRPr lang="en-US" sz="1200" dirty="0">
              <a:latin typeface="Arial" panose="020B0604020202020204" pitchFamily="34" charset="0"/>
              <a:cs typeface="Arial" panose="020B0604020202020204" pitchFamily="34" charset="0"/>
            </a:endParaRPr>
          </a:p>
          <a:p>
            <a:pPr marL="171450" indent="-171450">
              <a:buFont typeface="Wingdings" panose="05000000000000000000" pitchFamily="2" charset="2"/>
              <a:buChar char="v"/>
              <a:defRPr/>
            </a:pPr>
            <a:r>
              <a:rPr lang="en-US" sz="1200" dirty="0">
                <a:latin typeface="Arial" panose="020B0604020202020204" pitchFamily="34" charset="0"/>
                <a:cs typeface="Arial" panose="020B0604020202020204" pitchFamily="34" charset="0"/>
              </a:rPr>
              <a:t>What is OFO</a:t>
            </a:r>
          </a:p>
          <a:p>
            <a:pPr marL="171450" indent="-171450">
              <a:buFont typeface="Wingdings" panose="05000000000000000000" pitchFamily="2" charset="2"/>
              <a:buChar char="v"/>
              <a:defRPr/>
            </a:pPr>
            <a:r>
              <a:rPr lang="en-US" sz="1200" dirty="0">
                <a:latin typeface="Arial" panose="020B0604020202020204" pitchFamily="34" charset="0"/>
                <a:cs typeface="Arial" panose="020B0604020202020204" pitchFamily="34" charset="0"/>
              </a:rPr>
              <a:t>Purpose of OFO</a:t>
            </a:r>
          </a:p>
          <a:p>
            <a:pPr marL="171450" indent="-171450">
              <a:buFont typeface="Wingdings" panose="05000000000000000000" pitchFamily="2" charset="2"/>
              <a:buChar char="v"/>
              <a:defRPr/>
            </a:pPr>
            <a:r>
              <a:rPr lang="en-US" sz="1200" dirty="0">
                <a:latin typeface="Arial" panose="020B0604020202020204" pitchFamily="34" charset="0"/>
                <a:cs typeface="Arial" panose="020B0604020202020204" pitchFamily="34" charset="0"/>
              </a:rPr>
              <a:t>OFO background</a:t>
            </a:r>
          </a:p>
          <a:p>
            <a:pPr marL="171450" indent="-171450">
              <a:buFont typeface="Wingdings" panose="05000000000000000000" pitchFamily="2" charset="2"/>
              <a:buChar char="v"/>
              <a:defRPr/>
            </a:pPr>
            <a:r>
              <a:rPr lang="en-US" sz="1200" dirty="0">
                <a:latin typeface="Arial" panose="020B0604020202020204" pitchFamily="34" charset="0"/>
                <a:cs typeface="Arial" panose="020B0604020202020204" pitchFamily="34" charset="0"/>
              </a:rPr>
              <a:t>Users of OFO</a:t>
            </a:r>
          </a:p>
          <a:p>
            <a:pPr marL="171450" indent="-171450">
              <a:buFont typeface="Wingdings" panose="05000000000000000000" pitchFamily="2" charset="2"/>
              <a:buChar char="v"/>
              <a:defRPr/>
            </a:pPr>
            <a:r>
              <a:rPr lang="en-US" sz="1200" dirty="0">
                <a:latin typeface="Arial" panose="020B0604020202020204" pitchFamily="34" charset="0"/>
                <a:cs typeface="Arial" panose="020B0604020202020204" pitchFamily="34" charset="0"/>
              </a:rPr>
              <a:t>Definitions</a:t>
            </a:r>
          </a:p>
          <a:p>
            <a:pPr marL="171450" indent="-171450">
              <a:buFont typeface="Wingdings" panose="05000000000000000000" pitchFamily="2" charset="2"/>
              <a:buChar char="v"/>
              <a:defRPr/>
            </a:pPr>
            <a:r>
              <a:rPr lang="en-US" sz="1200" dirty="0">
                <a:latin typeface="Arial" panose="020B0604020202020204" pitchFamily="34" charset="0"/>
                <a:cs typeface="Arial" panose="020B0604020202020204" pitchFamily="34" charset="0"/>
              </a:rPr>
              <a:t>OFO Structure</a:t>
            </a:r>
          </a:p>
          <a:p>
            <a:pPr marL="171450" indent="-171450">
              <a:buFont typeface="Wingdings" panose="05000000000000000000" pitchFamily="2" charset="2"/>
              <a:buChar char="v"/>
              <a:defRPr/>
            </a:pPr>
            <a:r>
              <a:rPr lang="en-US" sz="1200" dirty="0">
                <a:latin typeface="Arial" panose="020B0604020202020204" pitchFamily="34" charset="0"/>
                <a:cs typeface="Arial" panose="020B0604020202020204" pitchFamily="34" charset="0"/>
              </a:rPr>
              <a:t>Skills levels </a:t>
            </a:r>
          </a:p>
          <a:p>
            <a:pPr marL="171450" indent="-171450">
              <a:buFont typeface="Wingdings" panose="05000000000000000000" pitchFamily="2" charset="2"/>
              <a:buChar char="v"/>
              <a:defRPr/>
            </a:pPr>
            <a:r>
              <a:rPr lang="en-US" sz="1200" dirty="0">
                <a:latin typeface="Arial" panose="020B0604020202020204" pitchFamily="34" charset="0"/>
                <a:cs typeface="Arial" panose="020B0604020202020204" pitchFamily="34" charset="0"/>
              </a:rPr>
              <a:t>Alignment of OFO to NQF and Skills level</a:t>
            </a:r>
          </a:p>
          <a:p>
            <a:pPr marL="171450" indent="-171450">
              <a:buFont typeface="Wingdings" panose="05000000000000000000" pitchFamily="2" charset="2"/>
              <a:buChar char="v"/>
              <a:defRPr/>
            </a:pPr>
            <a:r>
              <a:rPr lang="en-US" sz="1200" dirty="0">
                <a:latin typeface="Arial" panose="020B0604020202020204" pitchFamily="34" charset="0"/>
                <a:cs typeface="Arial" panose="020B0604020202020204" pitchFamily="34" charset="0"/>
              </a:rPr>
              <a:t>Process for OFO update</a:t>
            </a:r>
          </a:p>
          <a:p>
            <a:pPr marL="171450" indent="-171450">
              <a:buFont typeface="Wingdings" panose="05000000000000000000" pitchFamily="2" charset="2"/>
              <a:buChar char="v"/>
              <a:defRPr/>
            </a:pPr>
            <a:r>
              <a:rPr lang="en-US" sz="1200" dirty="0">
                <a:latin typeface="Arial" panose="020B0604020202020204" pitchFamily="34" charset="0"/>
                <a:cs typeface="Arial" panose="020B0604020202020204" pitchFamily="34" charset="0"/>
              </a:rPr>
              <a:t>Identified challenges</a:t>
            </a:r>
          </a:p>
          <a:p>
            <a:pPr>
              <a:defRPr/>
            </a:pPr>
            <a:endParaRPr lang="en-US" sz="1200" dirty="0">
              <a:latin typeface="Arial" panose="020B0604020202020204" pitchFamily="34" charset="0"/>
              <a:cs typeface="Arial" panose="020B0604020202020204" pitchFamily="34" charset="0"/>
            </a:endParaRPr>
          </a:p>
          <a:p>
            <a:pPr marL="171450" indent="-171450">
              <a:buFont typeface="Wingdings" panose="05000000000000000000" pitchFamily="2" charset="2"/>
              <a:buChar char="v"/>
              <a:defRPr/>
            </a:pPr>
            <a:endParaRPr lang="en-US" sz="1200" dirty="0">
              <a:latin typeface="Arial" panose="020B0604020202020204" pitchFamily="34" charset="0"/>
              <a:cs typeface="Arial" panose="020B0604020202020204" pitchFamily="34" charset="0"/>
            </a:endParaRPr>
          </a:p>
          <a:p>
            <a:pPr marL="171450" indent="-171450">
              <a:buFont typeface="Wingdings" panose="05000000000000000000" pitchFamily="2" charset="2"/>
              <a:buChar char="v"/>
              <a:defRPr/>
            </a:pPr>
            <a:endParaRPr lang="en-US" sz="1200" dirty="0">
              <a:latin typeface="Arial" panose="020B0604020202020204" pitchFamily="34" charset="0"/>
              <a:cs typeface="Arial" panose="020B0604020202020204" pitchFamily="34" charset="0"/>
            </a:endParaRPr>
          </a:p>
          <a:p>
            <a:pPr marL="171450" indent="-171450">
              <a:buFont typeface="Wingdings" panose="05000000000000000000" pitchFamily="2" charset="2"/>
              <a:buChar char="v"/>
              <a:defRPr/>
            </a:pPr>
            <a:endParaRPr lang="en-US" sz="1100" dirty="0">
              <a:latin typeface="Arial" panose="020B0604020202020204" pitchFamily="34" charset="0"/>
              <a:cs typeface="Arial" panose="020B0604020202020204" pitchFamily="34" charset="0"/>
            </a:endParaRPr>
          </a:p>
          <a:p>
            <a:pPr marL="171450" indent="-171450">
              <a:buFont typeface="Wingdings" panose="05000000000000000000" pitchFamily="2" charset="2"/>
              <a:buChar char="v"/>
              <a:defRPr/>
            </a:pPr>
            <a:endParaRPr lang="en-US" sz="1100" dirty="0">
              <a:latin typeface="Arial" panose="020B0604020202020204" pitchFamily="34" charset="0"/>
              <a:cs typeface="Arial" panose="020B0604020202020204" pitchFamily="34" charset="0"/>
            </a:endParaRPr>
          </a:p>
          <a:p>
            <a:pPr>
              <a:defRPr/>
            </a:pPr>
            <a:endParaRPr lang="en-US" sz="1100" dirty="0">
              <a:latin typeface="Arial" panose="020B0604020202020204" pitchFamily="34" charset="0"/>
              <a:cs typeface="Arial" panose="020B0604020202020204" pitchFamily="34" charset="0"/>
            </a:endParaRPr>
          </a:p>
          <a:p>
            <a:pPr marL="171450" indent="-171450">
              <a:buFont typeface="Wingdings" panose="05000000000000000000" pitchFamily="2" charset="2"/>
              <a:buChar char="v"/>
              <a:defRPr/>
            </a:pPr>
            <a:endParaRPr lang="en-US" sz="1100" dirty="0">
              <a:latin typeface="Arial" panose="020B0604020202020204" pitchFamily="34" charset="0"/>
              <a:cs typeface="Arial" panose="020B0604020202020204" pitchFamily="34" charset="0"/>
            </a:endParaRPr>
          </a:p>
          <a:p>
            <a:pPr marL="171450" indent="-171450">
              <a:buFont typeface="Wingdings" panose="05000000000000000000" pitchFamily="2" charset="2"/>
              <a:buChar char="v"/>
              <a:defRPr/>
            </a:pPr>
            <a:endParaRPr lang="en-US" sz="1100" dirty="0">
              <a:latin typeface="Arial" panose="020B0604020202020204" pitchFamily="34" charset="0"/>
              <a:cs typeface="Arial" panose="020B0604020202020204" pitchFamily="34" charset="0"/>
            </a:endParaRPr>
          </a:p>
          <a:p>
            <a:pPr marL="171450" indent="-171450">
              <a:buFont typeface="Wingdings" panose="05000000000000000000" pitchFamily="2" charset="2"/>
              <a:buChar char="v"/>
              <a:defRPr/>
            </a:pPr>
            <a:endParaRPr lang="en-US" sz="1100" dirty="0">
              <a:latin typeface="Arial" panose="020B0604020202020204" pitchFamily="34" charset="0"/>
              <a:cs typeface="Arial" panose="020B0604020202020204" pitchFamily="34" charset="0"/>
            </a:endParaRPr>
          </a:p>
          <a:p>
            <a:pPr marL="171450" indent="-171450">
              <a:buFont typeface="Wingdings" panose="05000000000000000000" pitchFamily="2" charset="2"/>
              <a:buChar char="v"/>
              <a:defRPr/>
            </a:pPr>
            <a:endParaRPr lang="en-US" sz="1100" dirty="0">
              <a:latin typeface="Arial" panose="020B0604020202020204" pitchFamily="34" charset="0"/>
              <a:cs typeface="Arial" panose="020B0604020202020204" pitchFamily="34" charset="0"/>
            </a:endParaRPr>
          </a:p>
          <a:p>
            <a:pPr fontAlgn="auto">
              <a:spcBef>
                <a:spcPts val="0"/>
              </a:spcBef>
              <a:spcAft>
                <a:spcPts val="0"/>
              </a:spcAft>
              <a:defRPr/>
            </a:pPr>
            <a:endParaRPr lang="en-US" sz="1100" b="1" dirty="0">
              <a:latin typeface="Arial" panose="020B0604020202020204" pitchFamily="34" charset="0"/>
              <a:cs typeface="Arial" panose="020B0604020202020204" pitchFamily="34" charset="0"/>
            </a:endParaRPr>
          </a:p>
          <a:p>
            <a:pPr algn="ctr" fontAlgn="auto">
              <a:spcBef>
                <a:spcPts val="0"/>
              </a:spcBef>
              <a:spcAft>
                <a:spcPts val="0"/>
              </a:spcAft>
              <a:defRPr/>
            </a:pPr>
            <a:endParaRPr lang="en-US" b="1" dirty="0">
              <a:cs typeface="Calibri" pitchFamily="34" charset="0"/>
            </a:endParaRPr>
          </a:p>
          <a:p>
            <a:pPr algn="ctr" fontAlgn="auto">
              <a:spcBef>
                <a:spcPts val="0"/>
              </a:spcBef>
              <a:spcAft>
                <a:spcPts val="0"/>
              </a:spcAft>
              <a:defRPr/>
            </a:pPr>
            <a:endParaRPr lang="en-US" sz="1800" b="1" dirty="0">
              <a:cs typeface="Calibri" pitchFamily="34" charset="0"/>
            </a:endParaRPr>
          </a:p>
          <a:p>
            <a:pPr algn="ctr" fontAlgn="auto">
              <a:spcBef>
                <a:spcPts val="0"/>
              </a:spcBef>
              <a:spcAft>
                <a:spcPts val="0"/>
              </a:spcAft>
              <a:defRPr/>
            </a:pPr>
            <a:endParaRPr lang="en-US" b="1" dirty="0">
              <a:cs typeface="Calibri" pitchFamily="34" charset="0"/>
            </a:endParaRPr>
          </a:p>
          <a:p>
            <a:pPr algn="ctr" fontAlgn="auto">
              <a:spcBef>
                <a:spcPts val="0"/>
              </a:spcBef>
              <a:spcAft>
                <a:spcPts val="0"/>
              </a:spcAft>
              <a:defRPr/>
            </a:pPr>
            <a:endParaRPr lang="en-US" sz="1800" b="1" dirty="0">
              <a:cs typeface="Calibri" pitchFamily="34" charset="0"/>
            </a:endParaRPr>
          </a:p>
          <a:p>
            <a:pPr algn="ctr" fontAlgn="auto">
              <a:spcBef>
                <a:spcPts val="0"/>
              </a:spcBef>
              <a:spcAft>
                <a:spcPts val="0"/>
              </a:spcAft>
              <a:defRPr/>
            </a:pPr>
            <a:endParaRPr lang="en-US" b="1" dirty="0">
              <a:cs typeface="Calibri" pitchFamily="34" charset="0"/>
            </a:endParaRPr>
          </a:p>
          <a:p>
            <a:pPr algn="ctr" fontAlgn="auto">
              <a:spcBef>
                <a:spcPts val="0"/>
              </a:spcBef>
              <a:spcAft>
                <a:spcPts val="0"/>
              </a:spcAft>
              <a:defRPr/>
            </a:pPr>
            <a:endParaRPr lang="en-US" sz="1800" b="1" dirty="0">
              <a:cs typeface="Calibri" pitchFamily="34" charset="0"/>
            </a:endParaRPr>
          </a:p>
          <a:p>
            <a:pPr algn="ctr" fontAlgn="auto">
              <a:spcBef>
                <a:spcPts val="0"/>
              </a:spcBef>
              <a:spcAft>
                <a:spcPts val="0"/>
              </a:spcAft>
              <a:defRPr/>
            </a:pPr>
            <a:endParaRPr lang="en-US" b="1" dirty="0">
              <a:cs typeface="Calibri" pitchFamily="34" charset="0"/>
            </a:endParaRPr>
          </a:p>
          <a:p>
            <a:pPr algn="ctr" fontAlgn="auto">
              <a:spcBef>
                <a:spcPts val="0"/>
              </a:spcBef>
              <a:spcAft>
                <a:spcPts val="0"/>
              </a:spcAft>
              <a:defRPr/>
            </a:pPr>
            <a:endParaRPr lang="en-US" sz="1800" b="1" dirty="0">
              <a:cs typeface="Calibri" pitchFamily="34" charset="0"/>
            </a:endParaRPr>
          </a:p>
          <a:p>
            <a:pPr algn="ctr" fontAlgn="auto">
              <a:spcBef>
                <a:spcPts val="0"/>
              </a:spcBef>
              <a:spcAft>
                <a:spcPts val="0"/>
              </a:spcAft>
              <a:defRPr/>
            </a:pPr>
            <a:endParaRPr lang="en-US" b="1" dirty="0">
              <a:cs typeface="Calibri" pitchFamily="34" charset="0"/>
            </a:endParaRPr>
          </a:p>
          <a:p>
            <a:pPr algn="ctr" fontAlgn="auto">
              <a:spcBef>
                <a:spcPts val="0"/>
              </a:spcBef>
              <a:spcAft>
                <a:spcPts val="0"/>
              </a:spcAft>
              <a:defRPr/>
            </a:pPr>
            <a:endParaRPr lang="en-US" sz="1800" b="1" dirty="0">
              <a:cs typeface="Calibri" pitchFamily="34" charset="0"/>
            </a:endParaRPr>
          </a:p>
          <a:p>
            <a:pPr algn="ctr" fontAlgn="auto">
              <a:spcBef>
                <a:spcPts val="0"/>
              </a:spcBef>
              <a:spcAft>
                <a:spcPts val="0"/>
              </a:spcAft>
              <a:defRPr/>
            </a:pPr>
            <a:endParaRPr lang="en-US" b="1" dirty="0">
              <a:cs typeface="Calibri" pitchFamily="34" charset="0"/>
            </a:endParaRPr>
          </a:p>
          <a:p>
            <a:pPr algn="ctr" fontAlgn="auto">
              <a:spcBef>
                <a:spcPts val="0"/>
              </a:spcBef>
              <a:spcAft>
                <a:spcPts val="0"/>
              </a:spcAft>
              <a:defRPr/>
            </a:pPr>
            <a:endParaRPr lang="en-US" sz="1800" b="1" dirty="0">
              <a:cs typeface="Calibri" pitchFamily="34" charset="0"/>
            </a:endParaRPr>
          </a:p>
          <a:p>
            <a:pPr algn="ctr" fontAlgn="auto">
              <a:spcBef>
                <a:spcPts val="0"/>
              </a:spcBef>
              <a:spcAft>
                <a:spcPts val="0"/>
              </a:spcAft>
              <a:defRPr/>
            </a:pPr>
            <a:endParaRPr lang="en-US" b="1" dirty="0">
              <a:cs typeface="Calibri" pitchFamily="34" charset="0"/>
            </a:endParaRPr>
          </a:p>
          <a:p>
            <a:pPr algn="ctr" fontAlgn="auto">
              <a:spcBef>
                <a:spcPts val="0"/>
              </a:spcBef>
              <a:spcAft>
                <a:spcPts val="0"/>
              </a:spcAft>
              <a:defRPr/>
            </a:pPr>
            <a:endParaRPr lang="en-US" sz="1800" b="1" dirty="0">
              <a:cs typeface="Calibri" pitchFamily="34" charset="0"/>
            </a:endParaRPr>
          </a:p>
          <a:p>
            <a:pPr algn="ctr" fontAlgn="auto">
              <a:spcBef>
                <a:spcPts val="0"/>
              </a:spcBef>
              <a:spcAft>
                <a:spcPts val="0"/>
              </a:spcAft>
              <a:defRPr/>
            </a:pPr>
            <a:endParaRPr lang="en-US" b="1" dirty="0">
              <a:cs typeface="Calibri" pitchFamily="34" charset="0"/>
            </a:endParaRPr>
          </a:p>
          <a:p>
            <a:pPr algn="ctr" fontAlgn="auto">
              <a:spcBef>
                <a:spcPts val="0"/>
              </a:spcBef>
              <a:spcAft>
                <a:spcPts val="0"/>
              </a:spcAft>
              <a:defRPr/>
            </a:pPr>
            <a:endParaRPr lang="en-ZA" sz="1800" b="1" dirty="0">
              <a:cs typeface="Calibri" pitchFamily="34" charset="0"/>
            </a:endParaRPr>
          </a:p>
        </p:txBody>
      </p:sp>
    </p:spTree>
    <p:extLst>
      <p:ext uri="{BB962C8B-B14F-4D97-AF65-F5344CB8AC3E}">
        <p14:creationId xmlns:p14="http://schemas.microsoft.com/office/powerpoint/2010/main" val="4143646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011" y="-19319"/>
            <a:ext cx="12216011" cy="6896637"/>
          </a:xfrm>
          <a:prstGeom prst="rect">
            <a:avLst/>
          </a:prstGeom>
        </p:spPr>
      </p:pic>
      <p:sp>
        <p:nvSpPr>
          <p:cNvPr id="8" name="TextBox 7">
            <a:extLst>
              <a:ext uri="{FF2B5EF4-FFF2-40B4-BE49-F238E27FC236}">
                <a16:creationId xmlns:a16="http://schemas.microsoft.com/office/drawing/2014/main" id="{93BA86FF-5190-1AC4-FD54-B78FC39A5392}"/>
              </a:ext>
            </a:extLst>
          </p:cNvPr>
          <p:cNvSpPr txBox="1"/>
          <p:nvPr/>
        </p:nvSpPr>
        <p:spPr>
          <a:xfrm>
            <a:off x="710214" y="1393723"/>
            <a:ext cx="11054653" cy="2123658"/>
          </a:xfrm>
          <a:prstGeom prst="rect">
            <a:avLst/>
          </a:prstGeom>
          <a:noFill/>
        </p:spPr>
        <p:txBody>
          <a:bodyPr wrap="square" rtlCol="0">
            <a:spAutoFit/>
          </a:bodyPr>
          <a:lstStyle/>
          <a:p>
            <a:r>
              <a:rPr lang="en-GB" b="1" dirty="0">
                <a:solidFill>
                  <a:srgbClr val="CC6600"/>
                </a:solidFill>
                <a:latin typeface="Arial" panose="020B0604020202020204" pitchFamily="34" charset="0"/>
                <a:cs typeface="Arial" panose="020B0604020202020204" pitchFamily="34" charset="0"/>
              </a:rPr>
              <a:t>WHAT IS OFO</a:t>
            </a:r>
          </a:p>
          <a:p>
            <a:endParaRPr lang="en-GB" sz="1200" dirty="0">
              <a:latin typeface="Arial" panose="020B0604020202020204" pitchFamily="34" charset="0"/>
              <a:cs typeface="Arial" panose="020B0604020202020204" pitchFamily="34" charset="0"/>
            </a:endParaRPr>
          </a:p>
          <a:p>
            <a:pPr marL="171450" indent="-171450">
              <a:buFont typeface="Wingdings" panose="05000000000000000000" pitchFamily="2" charset="2"/>
              <a:buChar char="§"/>
            </a:pPr>
            <a:r>
              <a:rPr lang="en-US" sz="1200" dirty="0">
                <a:latin typeface="Arial" panose="020B0604020202020204" pitchFamily="34" charset="0"/>
                <a:cs typeface="Arial" panose="020B0604020202020204" pitchFamily="34" charset="0"/>
              </a:rPr>
              <a:t>The OFO is a skills-based coded classification system that captures all jobs in the form of occupations and provides a framework for the identification, reporting and monitoring of skills demand and supply in the South African </a:t>
            </a:r>
            <a:r>
              <a:rPr lang="en-US" sz="1200" dirty="0" err="1">
                <a:latin typeface="Arial" panose="020B0604020202020204" pitchFamily="34" charset="0"/>
                <a:cs typeface="Arial" panose="020B0604020202020204" pitchFamily="34" charset="0"/>
              </a:rPr>
              <a:t>labour</a:t>
            </a:r>
            <a:r>
              <a:rPr lang="en-US" sz="1200" dirty="0">
                <a:latin typeface="Arial" panose="020B0604020202020204" pitchFamily="34" charset="0"/>
                <a:cs typeface="Arial" panose="020B0604020202020204" pitchFamily="34" charset="0"/>
              </a:rPr>
              <a:t> market.</a:t>
            </a:r>
          </a:p>
          <a:p>
            <a:pPr marL="171450" indent="-171450">
              <a:buFont typeface="Wingdings" panose="05000000000000000000" pitchFamily="2" charset="2"/>
              <a:buChar char="§"/>
            </a:pPr>
            <a:endParaRPr lang="en-US" sz="1200" dirty="0">
              <a:latin typeface="Arial" panose="020B0604020202020204" pitchFamily="34" charset="0"/>
              <a:cs typeface="Arial" panose="020B0604020202020204" pitchFamily="34" charset="0"/>
            </a:endParaRPr>
          </a:p>
          <a:p>
            <a:pPr marL="171450" indent="-171450">
              <a:buFont typeface="Wingdings" panose="05000000000000000000" pitchFamily="2" charset="2"/>
              <a:buChar char="§"/>
            </a:pPr>
            <a:r>
              <a:rPr lang="en-US" sz="1200" dirty="0">
                <a:latin typeface="Arial" panose="020B0604020202020204" pitchFamily="34" charset="0"/>
                <a:cs typeface="Arial" panose="020B0604020202020204" pitchFamily="34" charset="0"/>
              </a:rPr>
              <a:t>It provides a common language when talking about jobs in the form of occupations using digital codes; and</a:t>
            </a:r>
          </a:p>
          <a:p>
            <a:r>
              <a:rPr lang="en-US" sz="1200" dirty="0">
                <a:latin typeface="Arial" panose="020B0604020202020204" pitchFamily="34" charset="0"/>
                <a:cs typeface="Arial" panose="020B0604020202020204" pitchFamily="34" charset="0"/>
              </a:rPr>
              <a:t> </a:t>
            </a:r>
          </a:p>
          <a:p>
            <a:pPr marL="171450" indent="-171450">
              <a:buFont typeface="Wingdings" panose="05000000000000000000" pitchFamily="2" charset="2"/>
              <a:buChar char="§"/>
            </a:pPr>
            <a:r>
              <a:rPr lang="en-US" sz="1200" dirty="0">
                <a:latin typeface="Arial" panose="020B0604020202020204" pitchFamily="34" charset="0"/>
                <a:cs typeface="Arial" panose="020B0604020202020204" pitchFamily="34" charset="0"/>
              </a:rPr>
              <a:t>groups occupations into successively broader categories and hierarchical levels based on similarity of tasks, skills and knowledge</a:t>
            </a:r>
          </a:p>
          <a:p>
            <a:pPr marL="171450" indent="-171450">
              <a:buFont typeface="Wingdings" panose="05000000000000000000" pitchFamily="2" charset="2"/>
              <a:buChar char="v"/>
            </a:pPr>
            <a:endParaRPr lang="en-US" sz="12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8493608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011" y="-19319"/>
            <a:ext cx="12216011" cy="6896637"/>
          </a:xfrm>
          <a:prstGeom prst="rect">
            <a:avLst/>
          </a:prstGeom>
        </p:spPr>
      </p:pic>
      <p:sp>
        <p:nvSpPr>
          <p:cNvPr id="8" name="TextBox 7">
            <a:extLst>
              <a:ext uri="{FF2B5EF4-FFF2-40B4-BE49-F238E27FC236}">
                <a16:creationId xmlns:a16="http://schemas.microsoft.com/office/drawing/2014/main" id="{93BA86FF-5190-1AC4-FD54-B78FC39A5392}"/>
              </a:ext>
            </a:extLst>
          </p:cNvPr>
          <p:cNvSpPr txBox="1"/>
          <p:nvPr/>
        </p:nvSpPr>
        <p:spPr>
          <a:xfrm>
            <a:off x="735614" y="1393723"/>
            <a:ext cx="11054653" cy="2363724"/>
          </a:xfrm>
          <a:prstGeom prst="rect">
            <a:avLst/>
          </a:prstGeom>
          <a:noFill/>
        </p:spPr>
        <p:txBody>
          <a:bodyPr wrap="square" rtlCol="0">
            <a:spAutoFit/>
          </a:bodyPr>
          <a:lstStyle/>
          <a:p>
            <a:r>
              <a:rPr lang="en-GB" b="1" dirty="0">
                <a:solidFill>
                  <a:srgbClr val="CC6600"/>
                </a:solidFill>
                <a:latin typeface="Arial" panose="020B0604020202020204" pitchFamily="34" charset="0"/>
                <a:cs typeface="Arial" panose="020B0604020202020204" pitchFamily="34" charset="0"/>
              </a:rPr>
              <a:t>THE PURPOSE OF OFO</a:t>
            </a:r>
          </a:p>
          <a:p>
            <a:pPr marL="171450" indent="-171450">
              <a:buFont typeface="Wingdings" panose="05000000000000000000" pitchFamily="2" charset="2"/>
              <a:buChar char="§"/>
            </a:pPr>
            <a:endParaRPr lang="en-GB" sz="1200" dirty="0">
              <a:solidFill>
                <a:srgbClr val="CC6600"/>
              </a:solidFill>
              <a:latin typeface="Arial" panose="020B0604020202020204" pitchFamily="34" charset="0"/>
              <a:cs typeface="Arial" panose="020B0604020202020204" pitchFamily="34" charset="0"/>
            </a:endParaRPr>
          </a:p>
          <a:p>
            <a:pPr marL="171450" indent="-171450" algn="just">
              <a:lnSpc>
                <a:spcPct val="120000"/>
              </a:lnSpc>
              <a:buFont typeface="Wingdings" panose="05000000000000000000" pitchFamily="2" charset="2"/>
              <a:buChar char="§"/>
            </a:pPr>
            <a:r>
              <a:rPr lang="en-US" sz="1200" dirty="0">
                <a:latin typeface="Arial" panose="020B0604020202020204" pitchFamily="34" charset="0"/>
                <a:cs typeface="Arial" panose="020B0604020202020204" pitchFamily="34" charset="0"/>
              </a:rPr>
              <a:t>It provide information for the development of Sector Skills Plans by SETAs</a:t>
            </a:r>
          </a:p>
          <a:p>
            <a:pPr algn="just">
              <a:lnSpc>
                <a:spcPct val="120000"/>
              </a:lnSpc>
            </a:pPr>
            <a:endParaRPr lang="en-US" sz="1200" dirty="0">
              <a:latin typeface="Arial" panose="020B0604020202020204" pitchFamily="34" charset="0"/>
              <a:cs typeface="Arial" panose="020B0604020202020204" pitchFamily="34" charset="0"/>
            </a:endParaRPr>
          </a:p>
          <a:p>
            <a:pPr marL="171450" indent="-171450" algn="just">
              <a:lnSpc>
                <a:spcPct val="120000"/>
              </a:lnSpc>
              <a:buFont typeface="Wingdings" panose="05000000000000000000" pitchFamily="2" charset="2"/>
              <a:buChar char="§"/>
            </a:pPr>
            <a:r>
              <a:rPr lang="en-US" sz="1200" dirty="0">
                <a:latin typeface="Arial" panose="020B0604020202020204" pitchFamily="34" charset="0"/>
                <a:cs typeface="Arial" panose="020B0604020202020204" pitchFamily="34" charset="0"/>
              </a:rPr>
              <a:t>Assist with the identification of critical and scarce skills. </a:t>
            </a:r>
          </a:p>
          <a:p>
            <a:pPr algn="just">
              <a:lnSpc>
                <a:spcPct val="120000"/>
              </a:lnSpc>
            </a:pPr>
            <a:endParaRPr kumimoji="0" lang="en-US" sz="12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
            </a:pPr>
            <a:r>
              <a:rPr lang="en-US" sz="1200" dirty="0">
                <a:latin typeface="Arial" panose="020B0604020202020204" pitchFamily="34" charset="0"/>
                <a:cs typeface="Arial" panose="020B0604020202020204" pitchFamily="34" charset="0"/>
              </a:rPr>
              <a:t>Assist employers with identification and development of WSP and ATR.</a:t>
            </a:r>
          </a:p>
          <a:p>
            <a:pPr algn="just"/>
            <a:endParaRPr lang="en-US" sz="120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
            </a:pPr>
            <a:r>
              <a:rPr lang="en-US" sz="1200" dirty="0">
                <a:latin typeface="Arial" panose="020B0604020202020204" pitchFamily="34" charset="0"/>
                <a:cs typeface="Arial" panose="020B0604020202020204" pitchFamily="34" charset="0"/>
              </a:rPr>
              <a:t>Assist SETAs to identify skills development needs,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sectorial priority occupations and interventions (SPOI) in the </a:t>
            </a:r>
            <a:r>
              <a:rPr kumimoji="0" lang="en-US" sz="12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labour</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market.</a:t>
            </a:r>
          </a:p>
          <a:p>
            <a:pPr algn="just"/>
            <a:endParaRPr lang="en-US" sz="120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
            </a:pPr>
            <a:r>
              <a:rPr lang="en-US" sz="1200" dirty="0">
                <a:latin typeface="Arial" panose="020B0604020202020204" pitchFamily="34" charset="0"/>
                <a:cs typeface="Arial" panose="020B0604020202020204" pitchFamily="34" charset="0"/>
              </a:rPr>
              <a:t>Assist Post-School Education and Training (PSET) system in developing qualifications that respond to the </a:t>
            </a:r>
            <a:r>
              <a:rPr lang="en-US" sz="1200" dirty="0" err="1">
                <a:latin typeface="Arial" panose="020B0604020202020204" pitchFamily="34" charset="0"/>
                <a:cs typeface="Arial" panose="020B0604020202020204" pitchFamily="34" charset="0"/>
              </a:rPr>
              <a:t>labour</a:t>
            </a:r>
            <a:r>
              <a:rPr lang="en-US" sz="1200" dirty="0">
                <a:latin typeface="Arial" panose="020B0604020202020204" pitchFamily="34" charset="0"/>
                <a:cs typeface="Arial" panose="020B0604020202020204" pitchFamily="34" charset="0"/>
              </a:rPr>
              <a:t> market requirements</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08439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011" y="-19319"/>
            <a:ext cx="12216011" cy="6896637"/>
          </a:xfrm>
          <a:prstGeom prst="rect">
            <a:avLst/>
          </a:prstGeom>
        </p:spPr>
      </p:pic>
      <p:sp>
        <p:nvSpPr>
          <p:cNvPr id="8" name="TextBox 7">
            <a:extLst>
              <a:ext uri="{FF2B5EF4-FFF2-40B4-BE49-F238E27FC236}">
                <a16:creationId xmlns:a16="http://schemas.microsoft.com/office/drawing/2014/main" id="{93BA86FF-5190-1AC4-FD54-B78FC39A5392}"/>
              </a:ext>
            </a:extLst>
          </p:cNvPr>
          <p:cNvSpPr txBox="1"/>
          <p:nvPr/>
        </p:nvSpPr>
        <p:spPr>
          <a:xfrm>
            <a:off x="710214" y="1393723"/>
            <a:ext cx="11054653" cy="1867627"/>
          </a:xfrm>
          <a:prstGeom prst="rect">
            <a:avLst/>
          </a:prstGeom>
          <a:noFill/>
        </p:spPr>
        <p:txBody>
          <a:bodyPr wrap="square" rtlCol="0">
            <a:spAutoFit/>
          </a:bodyPr>
          <a:lstStyle/>
          <a:p>
            <a:r>
              <a:rPr lang="en-GB" b="1" dirty="0">
                <a:solidFill>
                  <a:srgbClr val="CC6600"/>
                </a:solidFill>
                <a:latin typeface="Arial" panose="020B0604020202020204" pitchFamily="34" charset="0"/>
                <a:cs typeface="Arial" panose="020B0604020202020204" pitchFamily="34" charset="0"/>
              </a:rPr>
              <a:t>THE OFO BACKGROUND</a:t>
            </a:r>
          </a:p>
          <a:p>
            <a:pPr marL="171450" indent="-171450">
              <a:buFont typeface="Wingdings" panose="05000000000000000000" pitchFamily="2" charset="2"/>
              <a:buChar char="§"/>
            </a:pPr>
            <a:endParaRPr lang="en-GB" sz="1200" dirty="0">
              <a:latin typeface="Arial" panose="020B0604020202020204" pitchFamily="34" charset="0"/>
              <a:cs typeface="Arial" panose="020B0604020202020204" pitchFamily="34" charset="0"/>
            </a:endParaRPr>
          </a:p>
          <a:p>
            <a:pPr marL="171450" indent="-171450" algn="just">
              <a:lnSpc>
                <a:spcPct val="120000"/>
              </a:lnSpc>
              <a:buFont typeface="Wingdings" panose="05000000000000000000" pitchFamily="2" charset="2"/>
              <a:buChar char="§"/>
            </a:pPr>
            <a:r>
              <a:rPr lang="en-US" sz="1200" dirty="0">
                <a:latin typeface="Arial" panose="020B0604020202020204" pitchFamily="34" charset="0"/>
                <a:cs typeface="Arial" panose="020B0604020202020204" pitchFamily="34" charset="0"/>
              </a:rPr>
              <a:t>South African Standard Classification of Occupations (SASCO), Australian and New Zealand Standard of Classification of Occupations (ANZSCO) and International Standard  Classification of Occupations (ISCO)  models were considered in the development of OFO.</a:t>
            </a:r>
          </a:p>
          <a:p>
            <a:pPr marL="171450" indent="-171450" algn="just">
              <a:lnSpc>
                <a:spcPct val="120000"/>
              </a:lnSpc>
              <a:buFont typeface="Wingdings" panose="05000000000000000000" pitchFamily="2" charset="2"/>
              <a:buChar char="§"/>
            </a:pPr>
            <a:endParaRPr lang="en-US" sz="1200" dirty="0">
              <a:latin typeface="Arial" panose="020B0604020202020204" pitchFamily="34" charset="0"/>
              <a:cs typeface="Arial" panose="020B0604020202020204" pitchFamily="34" charset="0"/>
            </a:endParaRPr>
          </a:p>
          <a:p>
            <a:pPr marL="171450" indent="-171450" algn="just">
              <a:lnSpc>
                <a:spcPct val="120000"/>
              </a:lnSpc>
              <a:buFont typeface="Wingdings" panose="05000000000000000000" pitchFamily="2" charset="2"/>
              <a:buChar char="§"/>
            </a:pPr>
            <a:r>
              <a:rPr lang="en-US" sz="1200" dirty="0">
                <a:latin typeface="Arial" panose="020B0604020202020204" pitchFamily="34" charset="0"/>
                <a:cs typeface="Arial" panose="020B0604020202020204" pitchFamily="34" charset="0"/>
              </a:rPr>
              <a:t>In agreement with the SETAs it was decided to use ISCO as the basis for the OFO tool as it captured six digits code.</a:t>
            </a:r>
          </a:p>
          <a:p>
            <a:pPr marL="171450" indent="-171450" algn="just">
              <a:lnSpc>
                <a:spcPct val="120000"/>
              </a:lnSpc>
              <a:buFont typeface="Wingdings" panose="05000000000000000000" pitchFamily="2" charset="2"/>
              <a:buChar char="§"/>
            </a:pPr>
            <a:endParaRPr lang="en-US" sz="1200" dirty="0">
              <a:latin typeface="Arial" panose="020B0604020202020204" pitchFamily="34" charset="0"/>
              <a:cs typeface="Arial" panose="020B0604020202020204" pitchFamily="34" charset="0"/>
            </a:endParaRPr>
          </a:p>
          <a:p>
            <a:pPr marL="171450" indent="-171450" algn="just">
              <a:lnSpc>
                <a:spcPct val="120000"/>
              </a:lnSpc>
              <a:buFont typeface="Wingdings" panose="05000000000000000000" pitchFamily="2" charset="2"/>
              <a:buChar char="§"/>
            </a:pPr>
            <a:r>
              <a:rPr lang="en-US" sz="1200" dirty="0">
                <a:latin typeface="Arial" panose="020B0604020202020204" pitchFamily="34" charset="0"/>
                <a:cs typeface="Arial" panose="020B0604020202020204" pitchFamily="34" charset="0"/>
              </a:rPr>
              <a:t>The structure of the OFO is predetermined by ISCO standard</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49459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9319"/>
            <a:ext cx="12216011" cy="6896637"/>
          </a:xfrm>
          <a:prstGeom prst="rect">
            <a:avLst/>
          </a:prstGeom>
        </p:spPr>
      </p:pic>
      <p:sp>
        <p:nvSpPr>
          <p:cNvPr id="8" name="TextBox 7">
            <a:extLst>
              <a:ext uri="{FF2B5EF4-FFF2-40B4-BE49-F238E27FC236}">
                <a16:creationId xmlns:a16="http://schemas.microsoft.com/office/drawing/2014/main" id="{93BA86FF-5190-1AC4-FD54-B78FC39A5392}"/>
              </a:ext>
            </a:extLst>
          </p:cNvPr>
          <p:cNvSpPr txBox="1"/>
          <p:nvPr/>
        </p:nvSpPr>
        <p:spPr>
          <a:xfrm>
            <a:off x="710214" y="1393723"/>
            <a:ext cx="11054653" cy="3139321"/>
          </a:xfrm>
          <a:prstGeom prst="rect">
            <a:avLst/>
          </a:prstGeom>
          <a:noFill/>
        </p:spPr>
        <p:txBody>
          <a:bodyPr wrap="square" rtlCol="0">
            <a:spAutoFit/>
          </a:bodyPr>
          <a:lstStyle/>
          <a:p>
            <a:r>
              <a:rPr lang="en-US" b="1" dirty="0">
                <a:solidFill>
                  <a:srgbClr val="CC6600"/>
                </a:solidFill>
                <a:latin typeface="Arial" panose="020B0604020202020204" pitchFamily="34" charset="0"/>
                <a:cs typeface="Arial" panose="020B0604020202020204" pitchFamily="34" charset="0"/>
              </a:rPr>
              <a:t>USERS OF </a:t>
            </a:r>
            <a:r>
              <a:rPr lang="en-US" sz="1800" b="1" dirty="0">
                <a:solidFill>
                  <a:srgbClr val="CC6600"/>
                </a:solidFill>
                <a:latin typeface="Arial" panose="020B0604020202020204" pitchFamily="34" charset="0"/>
                <a:cs typeface="Arial" panose="020B0604020202020204" pitchFamily="34" charset="0"/>
              </a:rPr>
              <a:t>OFO </a:t>
            </a:r>
          </a:p>
          <a:p>
            <a:endParaRPr lang="en-US" sz="1200" b="1" dirty="0">
              <a:latin typeface="Arial" panose="020B0604020202020204" pitchFamily="34" charset="0"/>
              <a:cs typeface="Arial" panose="020B0604020202020204" pitchFamily="34" charset="0"/>
            </a:endParaRPr>
          </a:p>
          <a:p>
            <a:pPr marL="342900" lvl="1" indent="-342900" algn="just">
              <a:buFont typeface="Wingdings" panose="05000000000000000000" pitchFamily="2" charset="2"/>
              <a:buChar char="§"/>
            </a:pPr>
            <a:r>
              <a:rPr lang="en-US" sz="1200" dirty="0">
                <a:latin typeface="Arial" panose="020B0604020202020204" pitchFamily="34" charset="0"/>
                <a:cs typeface="Arial" panose="020B0604020202020204" pitchFamily="34" charset="0"/>
              </a:rPr>
              <a:t>SETAs use the OFO codes to develop and report on SPOI list.</a:t>
            </a:r>
          </a:p>
          <a:p>
            <a:pPr marL="0" lvl="1" algn="just"/>
            <a:endParaRPr lang="en-US" sz="1200" dirty="0">
              <a:latin typeface="Arial" panose="020B0604020202020204" pitchFamily="34" charset="0"/>
              <a:cs typeface="Arial" panose="020B0604020202020204" pitchFamily="34" charset="0"/>
            </a:endParaRPr>
          </a:p>
          <a:p>
            <a:pPr marL="342900" lvl="1" indent="-342900" algn="just">
              <a:buFont typeface="Wingdings" panose="05000000000000000000" pitchFamily="2" charset="2"/>
              <a:buChar char="§"/>
            </a:pPr>
            <a:r>
              <a:rPr lang="en-US" sz="1200" dirty="0">
                <a:latin typeface="Arial" panose="020B0604020202020204" pitchFamily="34" charset="0"/>
                <a:cs typeface="Arial" panose="020B0604020202020204" pitchFamily="34" charset="0"/>
              </a:rPr>
              <a:t>Employers use it to plan and develop their WSPs and ATRs.</a:t>
            </a:r>
          </a:p>
          <a:p>
            <a:pPr marL="342900" lvl="1" indent="-342900" algn="just">
              <a:buFont typeface="Wingdings" panose="05000000000000000000" pitchFamily="2" charset="2"/>
              <a:buChar char="§"/>
            </a:pPr>
            <a:endParaRPr lang="en-US" sz="1200" dirty="0">
              <a:latin typeface="Arial" panose="020B0604020202020204" pitchFamily="34" charset="0"/>
              <a:cs typeface="Arial" panose="020B0604020202020204" pitchFamily="34" charset="0"/>
            </a:endParaRPr>
          </a:p>
          <a:p>
            <a:pPr marL="342900" lvl="1" indent="-342900" algn="just">
              <a:buFont typeface="Wingdings" panose="05000000000000000000" pitchFamily="2" charset="2"/>
              <a:buChar char="§"/>
            </a:pPr>
            <a:r>
              <a:rPr lang="en-US" sz="1200" dirty="0">
                <a:latin typeface="Arial" panose="020B0604020202020204" pitchFamily="34" charset="0"/>
                <a:cs typeface="Arial" panose="020B0604020202020204" pitchFamily="34" charset="0"/>
              </a:rPr>
              <a:t>Quality Council for Trades and Occupations (QCTO) use it as a basis for occupational qualification development  and certification</a:t>
            </a:r>
          </a:p>
          <a:p>
            <a:pPr marL="0" lvl="1" algn="just"/>
            <a:endParaRPr lang="en-US" sz="1200" dirty="0">
              <a:latin typeface="Arial" panose="020B0604020202020204" pitchFamily="34" charset="0"/>
              <a:cs typeface="Arial" panose="020B0604020202020204" pitchFamily="34" charset="0"/>
            </a:endParaRPr>
          </a:p>
          <a:p>
            <a:pPr marL="342900" lvl="1" indent="-342900" algn="just">
              <a:buFont typeface="Wingdings" panose="05000000000000000000" pitchFamily="2" charset="2"/>
              <a:buChar char="§"/>
            </a:pPr>
            <a:r>
              <a:rPr lang="en-US" sz="1200" dirty="0">
                <a:latin typeface="Arial" panose="020B0604020202020204" pitchFamily="34" charset="0"/>
                <a:cs typeface="Arial" panose="020B0604020202020204" pitchFamily="34" charset="0"/>
              </a:rPr>
              <a:t>National Artisan Moderation Body (NAMB) for implementation of listed trades.</a:t>
            </a:r>
          </a:p>
          <a:p>
            <a:pPr marL="0" lvl="1" algn="just"/>
            <a:endParaRPr lang="en-US" sz="1200" dirty="0">
              <a:latin typeface="Arial" panose="020B0604020202020204" pitchFamily="34" charset="0"/>
              <a:cs typeface="Arial" panose="020B0604020202020204" pitchFamily="34" charset="0"/>
            </a:endParaRPr>
          </a:p>
          <a:p>
            <a:pPr marL="342900" lvl="1" indent="-342900" algn="just">
              <a:buFont typeface="Wingdings" panose="05000000000000000000" pitchFamily="2" charset="2"/>
              <a:buChar char="§"/>
            </a:pPr>
            <a:r>
              <a:rPr lang="en-US" sz="1200" dirty="0">
                <a:latin typeface="Arial" panose="020B0604020202020204" pitchFamily="34" charset="0"/>
                <a:cs typeface="Arial" panose="020B0604020202020204" pitchFamily="34" charset="0"/>
              </a:rPr>
              <a:t>PSET system for development of qualifications and planning for the </a:t>
            </a:r>
            <a:r>
              <a:rPr lang="en-US" sz="1200" dirty="0" err="1">
                <a:latin typeface="Arial" panose="020B0604020202020204" pitchFamily="34" charset="0"/>
                <a:cs typeface="Arial" panose="020B0604020202020204" pitchFamily="34" charset="0"/>
              </a:rPr>
              <a:t>labour</a:t>
            </a:r>
            <a:r>
              <a:rPr lang="en-US" sz="1200" dirty="0">
                <a:latin typeface="Arial" panose="020B0604020202020204" pitchFamily="34" charset="0"/>
                <a:cs typeface="Arial" panose="020B0604020202020204" pitchFamily="34" charset="0"/>
              </a:rPr>
              <a:t> market.</a:t>
            </a:r>
          </a:p>
          <a:p>
            <a:pPr marL="0" lvl="1" algn="just"/>
            <a:endParaRPr lang="en-US" sz="1200" dirty="0">
              <a:latin typeface="Arial" panose="020B0604020202020204" pitchFamily="34" charset="0"/>
              <a:cs typeface="Arial" panose="020B0604020202020204" pitchFamily="34" charset="0"/>
            </a:endParaRPr>
          </a:p>
          <a:p>
            <a:pPr marL="342900" lvl="1" indent="-342900" algn="just">
              <a:buFont typeface="Wingdings" panose="05000000000000000000" pitchFamily="2" charset="2"/>
              <a:buChar char="§"/>
            </a:pPr>
            <a:r>
              <a:rPr lang="en-US" sz="1200" dirty="0">
                <a:latin typeface="Arial" panose="020B0604020202020204" pitchFamily="34" charset="0"/>
                <a:cs typeface="Arial" panose="020B0604020202020204" pitchFamily="34" charset="0"/>
              </a:rPr>
              <a:t>Career Development Services uses the OFO for developing learning Pathways.</a:t>
            </a: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57933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9319"/>
            <a:ext cx="12216011" cy="6896637"/>
          </a:xfrm>
          <a:prstGeom prst="rect">
            <a:avLst/>
          </a:prstGeom>
        </p:spPr>
      </p:pic>
      <p:sp>
        <p:nvSpPr>
          <p:cNvPr id="8" name="TextBox 7">
            <a:extLst>
              <a:ext uri="{FF2B5EF4-FFF2-40B4-BE49-F238E27FC236}">
                <a16:creationId xmlns:a16="http://schemas.microsoft.com/office/drawing/2014/main" id="{93BA86FF-5190-1AC4-FD54-B78FC39A5392}"/>
              </a:ext>
            </a:extLst>
          </p:cNvPr>
          <p:cNvSpPr txBox="1"/>
          <p:nvPr/>
        </p:nvSpPr>
        <p:spPr>
          <a:xfrm>
            <a:off x="710214" y="1393723"/>
            <a:ext cx="11054653" cy="2400657"/>
          </a:xfrm>
          <a:prstGeom prst="rect">
            <a:avLst/>
          </a:prstGeom>
          <a:noFill/>
        </p:spPr>
        <p:txBody>
          <a:bodyPr wrap="square" rtlCol="0">
            <a:spAutoFit/>
          </a:bodyPr>
          <a:lstStyle/>
          <a:p>
            <a:r>
              <a:rPr lang="en-GB" b="1" dirty="0">
                <a:solidFill>
                  <a:srgbClr val="CC6600"/>
                </a:solidFill>
                <a:latin typeface="Arial" panose="020B0604020202020204" pitchFamily="34" charset="0"/>
                <a:cs typeface="Arial" panose="020B0604020202020204" pitchFamily="34" charset="0"/>
              </a:rPr>
              <a:t>DEFINATIONS</a:t>
            </a:r>
          </a:p>
          <a:p>
            <a:pPr marL="171450" indent="-171450">
              <a:buFont typeface="Wingdings" panose="05000000000000000000" pitchFamily="2" charset="2"/>
              <a:buChar char="§"/>
            </a:pPr>
            <a:endParaRPr lang="en-GB" sz="1200" dirty="0">
              <a:latin typeface="Arial" panose="020B0604020202020204" pitchFamily="34" charset="0"/>
              <a:cs typeface="Arial" panose="020B0604020202020204" pitchFamily="34" charset="0"/>
            </a:endParaRPr>
          </a:p>
          <a:p>
            <a:pPr marL="171450" indent="-171450" algn="just">
              <a:buFont typeface="Arial" panose="020B0604020202020204" pitchFamily="34" charset="0"/>
              <a:buChar char="•"/>
            </a:pPr>
            <a:r>
              <a:rPr lang="en-US" sz="1200" dirty="0">
                <a:latin typeface="Arial" panose="020B0604020202020204" pitchFamily="34" charset="0"/>
                <a:cs typeface="Arial" panose="020B0604020202020204" pitchFamily="34" charset="0"/>
              </a:rPr>
              <a:t>A </a:t>
            </a:r>
            <a:r>
              <a:rPr lang="en-US" sz="1200" b="1" dirty="0">
                <a:latin typeface="Arial" panose="020B0604020202020204" pitchFamily="34" charset="0"/>
                <a:cs typeface="Arial" panose="020B0604020202020204" pitchFamily="34" charset="0"/>
              </a:rPr>
              <a:t>job</a:t>
            </a:r>
            <a:r>
              <a:rPr lang="en-US" sz="1200" dirty="0">
                <a:latin typeface="Arial" panose="020B0604020202020204" pitchFamily="34" charset="0"/>
                <a:cs typeface="Arial" panose="020B0604020202020204" pitchFamily="34" charset="0"/>
              </a:rPr>
              <a:t> is a set of tasks and duties carried out by one person for a particular employer, including self-employment, </a:t>
            </a:r>
            <a:r>
              <a:rPr lang="en-US" sz="1200" dirty="0" err="1">
                <a:latin typeface="Arial" panose="020B0604020202020204" pitchFamily="34" charset="0"/>
                <a:cs typeface="Arial" panose="020B0604020202020204" pitchFamily="34" charset="0"/>
              </a:rPr>
              <a:t>e.g</a:t>
            </a:r>
            <a:r>
              <a:rPr lang="en-US" sz="1200" dirty="0">
                <a:latin typeface="Arial" panose="020B0604020202020204" pitchFamily="34" charset="0"/>
                <a:cs typeface="Arial" panose="020B0604020202020204" pitchFamily="34" charset="0"/>
              </a:rPr>
              <a:t>  Finance Clerk</a:t>
            </a:r>
          </a:p>
          <a:p>
            <a:pPr marL="171450" indent="-171450" algn="just">
              <a:buFont typeface="Arial" panose="020B0604020202020204" pitchFamily="34" charset="0"/>
              <a:buChar char="•"/>
            </a:pPr>
            <a:endParaRPr lang="en-US" sz="1200" dirty="0">
              <a:latin typeface="Arial" panose="020B0604020202020204" pitchFamily="34" charset="0"/>
              <a:cs typeface="Arial" panose="020B0604020202020204" pitchFamily="34" charset="0"/>
            </a:endParaRPr>
          </a:p>
          <a:p>
            <a:pPr marL="171450" indent="-171450" algn="just">
              <a:buFont typeface="Arial" panose="020B0604020202020204" pitchFamily="34" charset="0"/>
              <a:buChar char="•"/>
            </a:pPr>
            <a:r>
              <a:rPr lang="en-US" sz="1200" dirty="0">
                <a:latin typeface="Arial" panose="020B0604020202020204" pitchFamily="34" charset="0"/>
                <a:cs typeface="Arial" panose="020B0604020202020204" pitchFamily="34" charset="0"/>
              </a:rPr>
              <a:t>An </a:t>
            </a:r>
            <a:r>
              <a:rPr lang="en-US" sz="1200" b="1" dirty="0">
                <a:latin typeface="Arial" panose="020B0604020202020204" pitchFamily="34" charset="0"/>
                <a:cs typeface="Arial" panose="020B0604020202020204" pitchFamily="34" charset="0"/>
              </a:rPr>
              <a:t>occupation</a:t>
            </a:r>
            <a:r>
              <a:rPr lang="en-US" sz="1200" dirty="0">
                <a:latin typeface="Arial" panose="020B0604020202020204" pitchFamily="34" charset="0"/>
                <a:cs typeface="Arial" panose="020B0604020202020204" pitchFamily="34" charset="0"/>
              </a:rPr>
              <a:t> is a set of jobs whose main tasks and duties are </a:t>
            </a:r>
            <a:r>
              <a:rPr lang="en-US" sz="1200" dirty="0" err="1">
                <a:latin typeface="Arial" panose="020B0604020202020204" pitchFamily="34" charset="0"/>
                <a:cs typeface="Arial" panose="020B0604020202020204" pitchFamily="34" charset="0"/>
              </a:rPr>
              <a:t>characterised</a:t>
            </a:r>
            <a:r>
              <a:rPr lang="en-US" sz="1200" dirty="0">
                <a:latin typeface="Arial" panose="020B0604020202020204" pitchFamily="34" charset="0"/>
                <a:cs typeface="Arial" panose="020B0604020202020204" pitchFamily="34" charset="0"/>
              </a:rPr>
              <a:t> by a high degree of similarity, </a:t>
            </a:r>
            <a:r>
              <a:rPr lang="en-US" sz="1200" dirty="0" err="1">
                <a:latin typeface="Arial" panose="020B0604020202020204" pitchFamily="34" charset="0"/>
                <a:cs typeface="Arial" panose="020B0604020202020204" pitchFamily="34" charset="0"/>
              </a:rPr>
              <a:t>e.g</a:t>
            </a:r>
            <a:r>
              <a:rPr lang="en-US" sz="1200" dirty="0">
                <a:latin typeface="Arial" panose="020B0604020202020204" pitchFamily="34" charset="0"/>
                <a:cs typeface="Arial" panose="020B0604020202020204" pitchFamily="34" charset="0"/>
              </a:rPr>
              <a:t> Finance Manager</a:t>
            </a:r>
          </a:p>
          <a:p>
            <a:pPr marL="171450" indent="-171450" algn="just">
              <a:buFont typeface="Arial" panose="020B0604020202020204" pitchFamily="34" charset="0"/>
              <a:buChar char="•"/>
            </a:pPr>
            <a:endParaRPr lang="en-US" sz="1200" dirty="0">
              <a:latin typeface="Arial" panose="020B0604020202020204" pitchFamily="34" charset="0"/>
              <a:cs typeface="Arial" panose="020B0604020202020204" pitchFamily="34" charset="0"/>
            </a:endParaRPr>
          </a:p>
          <a:p>
            <a:pPr marL="171450" lvl="0" indent="-171450" algn="just">
              <a:buFont typeface="Arial" panose="020B0604020202020204" pitchFamily="34" charset="0"/>
              <a:buChar char="•"/>
            </a:pPr>
            <a:r>
              <a:rPr lang="en-US" sz="1200" b="1" dirty="0" err="1">
                <a:latin typeface="Arial" panose="020B0604020202020204" pitchFamily="34" charset="0"/>
                <a:cs typeface="Arial" panose="020B0604020202020204" pitchFamily="34" charset="0"/>
              </a:rPr>
              <a:t>Specialisation</a:t>
            </a:r>
            <a:r>
              <a:rPr lang="en-US" sz="1200" dirty="0">
                <a:latin typeface="Arial" panose="020B0604020202020204" pitchFamily="34" charset="0"/>
                <a:cs typeface="Arial" panose="020B0604020202020204" pitchFamily="34" charset="0"/>
              </a:rPr>
              <a:t> can be regarded as the process of focusing an occupational concentration on a specific area of expertise, </a:t>
            </a:r>
            <a:r>
              <a:rPr lang="en-US" sz="1200" dirty="0" err="1">
                <a:latin typeface="Arial" panose="020B0604020202020204" pitchFamily="34" charset="0"/>
                <a:cs typeface="Arial" panose="020B0604020202020204" pitchFamily="34" charset="0"/>
              </a:rPr>
              <a:t>e.g</a:t>
            </a:r>
            <a:r>
              <a:rPr lang="en-US" sz="1200" dirty="0">
                <a:latin typeface="Arial" panose="020B0604020202020204" pitchFamily="34" charset="0"/>
                <a:cs typeface="Arial" panose="020B0604020202020204" pitchFamily="34" charset="0"/>
              </a:rPr>
              <a:t>  Eye Surgeon.</a:t>
            </a:r>
          </a:p>
          <a:p>
            <a:pPr marL="171450" lvl="0" indent="-171450" algn="just">
              <a:buFont typeface="Arial" panose="020B0604020202020204" pitchFamily="34" charset="0"/>
              <a:buChar char="•"/>
            </a:pPr>
            <a:endParaRPr lang="en-US" sz="1200" dirty="0">
              <a:latin typeface="Arial" panose="020B0604020202020204" pitchFamily="34" charset="0"/>
              <a:cs typeface="Arial" panose="020B0604020202020204" pitchFamily="34" charset="0"/>
            </a:endParaRPr>
          </a:p>
          <a:p>
            <a:pPr marL="171450" lvl="0" indent="-171450" algn="just">
              <a:buFont typeface="Arial" panose="020B0604020202020204" pitchFamily="34" charset="0"/>
              <a:buChar char="•"/>
            </a:pPr>
            <a:r>
              <a:rPr lang="en-ZA" sz="1200" dirty="0">
                <a:effectLst/>
                <a:latin typeface="Arial" panose="020B0604020202020204" pitchFamily="34" charset="0"/>
                <a:ea typeface="Times New Roman" panose="02020603050405020304" pitchFamily="18" charset="0"/>
                <a:cs typeface="Arial" panose="020B0604020202020204" pitchFamily="34" charset="0"/>
              </a:rPr>
              <a:t> An </a:t>
            </a:r>
            <a:r>
              <a:rPr lang="en-ZA" sz="1200" b="1" dirty="0">
                <a:effectLst/>
                <a:latin typeface="Arial" panose="020B0604020202020204" pitchFamily="34" charset="0"/>
                <a:ea typeface="Times New Roman" panose="02020603050405020304" pitchFamily="18" charset="0"/>
                <a:cs typeface="Arial" panose="020B0604020202020204" pitchFamily="34" charset="0"/>
              </a:rPr>
              <a:t>occupation descriptor </a:t>
            </a:r>
            <a:r>
              <a:rPr lang="en-ZA" sz="1200" dirty="0">
                <a:effectLst/>
                <a:latin typeface="Arial" panose="020B0604020202020204" pitchFamily="34" charset="0"/>
                <a:ea typeface="Times New Roman" panose="02020603050405020304" pitchFamily="18" charset="0"/>
                <a:cs typeface="Arial" panose="020B0604020202020204" pitchFamily="34" charset="0"/>
              </a:rPr>
              <a:t>indicates the unique service the occupation renders or the unique product the occupation produces in executing some or all the related tasks in a specific context</a:t>
            </a:r>
            <a:r>
              <a:rPr lang="en-ZA" sz="1200" dirty="0">
                <a:latin typeface="Arial" panose="020B0604020202020204" pitchFamily="34" charset="0"/>
                <a:ea typeface="Times New Roman" panose="02020603050405020304" pitchFamily="18" charset="0"/>
                <a:cs typeface="Arial" panose="020B0604020202020204" pitchFamily="34" charset="0"/>
              </a:rPr>
              <a:t>.</a:t>
            </a:r>
          </a:p>
          <a:p>
            <a:pPr lvl="0" algn="just"/>
            <a:endParaRPr lang="en-ZA" sz="1200" b="1" dirty="0">
              <a:latin typeface="Arial" panose="020B0604020202020204" pitchFamily="34" charset="0"/>
              <a:cs typeface="Arial" panose="020B0604020202020204" pitchFamily="34" charset="0"/>
            </a:endParaRPr>
          </a:p>
          <a:p>
            <a:pPr marL="171450" lvl="0" indent="-171450" algn="just">
              <a:buFont typeface="Arial" panose="020B0604020202020204" pitchFamily="34" charset="0"/>
              <a:buChar char="•"/>
            </a:pPr>
            <a:r>
              <a:rPr lang="en-ZA" sz="1200" b="1" dirty="0">
                <a:latin typeface="Arial" panose="020B0604020202020204" pitchFamily="34" charset="0"/>
                <a:cs typeface="Arial" panose="020B0604020202020204" pitchFamily="34" charset="0"/>
              </a:rPr>
              <a:t>Skill </a:t>
            </a:r>
            <a:r>
              <a:rPr lang="en-ZA" sz="1200" dirty="0">
                <a:latin typeface="Arial" panose="020B0604020202020204" pitchFamily="34" charset="0"/>
                <a:cs typeface="Arial" panose="020B0604020202020204" pitchFamily="34" charset="0"/>
              </a:rPr>
              <a:t> is the ability to carry out tasks and duties of a  given job</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69350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9319"/>
            <a:ext cx="12216011" cy="6896637"/>
          </a:xfrm>
          <a:prstGeom prst="rect">
            <a:avLst/>
          </a:prstGeom>
        </p:spPr>
      </p:pic>
      <p:sp>
        <p:nvSpPr>
          <p:cNvPr id="8" name="TextBox 7">
            <a:extLst>
              <a:ext uri="{FF2B5EF4-FFF2-40B4-BE49-F238E27FC236}">
                <a16:creationId xmlns:a16="http://schemas.microsoft.com/office/drawing/2014/main" id="{93BA86FF-5190-1AC4-FD54-B78FC39A5392}"/>
              </a:ext>
            </a:extLst>
          </p:cNvPr>
          <p:cNvSpPr txBox="1"/>
          <p:nvPr/>
        </p:nvSpPr>
        <p:spPr>
          <a:xfrm>
            <a:off x="710214" y="1393723"/>
            <a:ext cx="11054653" cy="4431983"/>
          </a:xfrm>
          <a:prstGeom prst="rect">
            <a:avLst/>
          </a:prstGeom>
          <a:noFill/>
        </p:spPr>
        <p:txBody>
          <a:bodyPr wrap="square" rtlCol="0">
            <a:spAutoFit/>
          </a:bodyPr>
          <a:lstStyle/>
          <a:p>
            <a:r>
              <a:rPr lang="en-GB" b="1" dirty="0">
                <a:solidFill>
                  <a:srgbClr val="CC6600"/>
                </a:solidFill>
                <a:latin typeface="Arial" panose="020B0604020202020204" pitchFamily="34" charset="0"/>
                <a:cs typeface="Arial" panose="020B0604020202020204" pitchFamily="34" charset="0"/>
              </a:rPr>
              <a:t>OFO STRUCTURE</a:t>
            </a: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pic>
        <p:nvPicPr>
          <p:cNvPr id="4" name="Content Placeholder 22" descr="Diagram&#10;&#10;Description automatically generated">
            <a:extLst>
              <a:ext uri="{FF2B5EF4-FFF2-40B4-BE49-F238E27FC236}">
                <a16:creationId xmlns:a16="http://schemas.microsoft.com/office/drawing/2014/main" id="{D8331CD8-0E88-1508-3F48-9C9883F8D7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0629" y="1196637"/>
            <a:ext cx="8090720" cy="4464724"/>
          </a:xfrm>
          <a:prstGeom prst="rect">
            <a:avLst/>
          </a:prstGeom>
          <a:scene3d>
            <a:camera prst="orthographicFront">
              <a:rot lat="0" lon="0" rev="0"/>
            </a:camera>
            <a:lightRig rig="threePt" dir="t"/>
          </a:scene3d>
        </p:spPr>
      </p:pic>
      <p:sp>
        <p:nvSpPr>
          <p:cNvPr id="6" name="TextBox 5">
            <a:extLst>
              <a:ext uri="{FF2B5EF4-FFF2-40B4-BE49-F238E27FC236}">
                <a16:creationId xmlns:a16="http://schemas.microsoft.com/office/drawing/2014/main" id="{703414B8-A774-9E3E-7D2D-12F89546A4AE}"/>
              </a:ext>
            </a:extLst>
          </p:cNvPr>
          <p:cNvSpPr txBox="1"/>
          <p:nvPr/>
        </p:nvSpPr>
        <p:spPr>
          <a:xfrm>
            <a:off x="4557407" y="2362330"/>
            <a:ext cx="2944223" cy="584775"/>
          </a:xfrm>
          <a:prstGeom prst="rect">
            <a:avLst/>
          </a:prstGeom>
          <a:noFill/>
        </p:spPr>
        <p:txBody>
          <a:bodyPr wrap="square">
            <a:spAutoFit/>
          </a:bodyPr>
          <a:lstStyle/>
          <a:p>
            <a:pPr algn="l"/>
            <a:r>
              <a:rPr lang="en-ZA" sz="1800" b="0" i="0" u="none" strike="noStrike" baseline="0" dirty="0">
                <a:solidFill>
                  <a:srgbClr val="000000"/>
                </a:solidFill>
                <a:latin typeface="MyriadPro-SemiboldSemiCn"/>
              </a:rPr>
              <a:t>39 sub-major groups</a:t>
            </a:r>
          </a:p>
          <a:p>
            <a:pPr algn="l"/>
            <a:r>
              <a:rPr lang="en-ZA" sz="1400" b="0" i="0" u="none" strike="noStrike" baseline="0" dirty="0">
                <a:solidFill>
                  <a:srgbClr val="FFFFFF"/>
                </a:solidFill>
              </a:rPr>
              <a:t>        (2-digit)</a:t>
            </a:r>
          </a:p>
        </p:txBody>
      </p:sp>
    </p:spTree>
    <p:extLst>
      <p:ext uri="{BB962C8B-B14F-4D97-AF65-F5344CB8AC3E}">
        <p14:creationId xmlns:p14="http://schemas.microsoft.com/office/powerpoint/2010/main" val="31088108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8534" y="193038"/>
            <a:ext cx="12216011" cy="6896637"/>
          </a:xfrm>
          <a:prstGeom prst="rect">
            <a:avLst/>
          </a:prstGeom>
        </p:spPr>
      </p:pic>
      <p:sp>
        <p:nvSpPr>
          <p:cNvPr id="69" name="Rounded Rectangle 4">
            <a:extLst>
              <a:ext uri="{FF2B5EF4-FFF2-40B4-BE49-F238E27FC236}">
                <a16:creationId xmlns:a16="http://schemas.microsoft.com/office/drawing/2014/main" id="{A7430596-6B53-F52D-77BC-D89DBE04EF26}"/>
              </a:ext>
            </a:extLst>
          </p:cNvPr>
          <p:cNvSpPr/>
          <p:nvPr/>
        </p:nvSpPr>
        <p:spPr>
          <a:xfrm>
            <a:off x="549605" y="2367025"/>
            <a:ext cx="1676400" cy="614781"/>
          </a:xfrm>
          <a:prstGeom prst="roundRect">
            <a:avLst>
              <a:gd name="adj" fmla="val 6931"/>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b="1" dirty="0">
                <a:solidFill>
                  <a:prstClr val="white"/>
                </a:solidFill>
              </a:rPr>
              <a:t>2. Sub Major Group</a:t>
            </a:r>
          </a:p>
        </p:txBody>
      </p:sp>
      <p:sp>
        <p:nvSpPr>
          <p:cNvPr id="70" name="Rounded Rectangle 5">
            <a:extLst>
              <a:ext uri="{FF2B5EF4-FFF2-40B4-BE49-F238E27FC236}">
                <a16:creationId xmlns:a16="http://schemas.microsoft.com/office/drawing/2014/main" id="{0376B4D8-83B6-BC9B-9552-418BFA62B8F4}"/>
              </a:ext>
            </a:extLst>
          </p:cNvPr>
          <p:cNvSpPr/>
          <p:nvPr/>
        </p:nvSpPr>
        <p:spPr>
          <a:xfrm>
            <a:off x="549605" y="2981806"/>
            <a:ext cx="1699229" cy="739214"/>
          </a:xfrm>
          <a:prstGeom prst="roundRect">
            <a:avLst>
              <a:gd name="adj" fmla="val 6931"/>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b="1" dirty="0">
                <a:solidFill>
                  <a:prstClr val="white"/>
                </a:solidFill>
              </a:rPr>
              <a:t>3. Minor Group</a:t>
            </a:r>
          </a:p>
        </p:txBody>
      </p:sp>
      <p:sp>
        <p:nvSpPr>
          <p:cNvPr id="71" name="Rounded Rectangle 6">
            <a:extLst>
              <a:ext uri="{FF2B5EF4-FFF2-40B4-BE49-F238E27FC236}">
                <a16:creationId xmlns:a16="http://schemas.microsoft.com/office/drawing/2014/main" id="{D058D9B2-7105-6B27-E6FF-0AC00BE94E62}"/>
              </a:ext>
            </a:extLst>
          </p:cNvPr>
          <p:cNvSpPr/>
          <p:nvPr/>
        </p:nvSpPr>
        <p:spPr>
          <a:xfrm>
            <a:off x="558046" y="3730608"/>
            <a:ext cx="1676400" cy="806513"/>
          </a:xfrm>
          <a:prstGeom prst="roundRect">
            <a:avLst>
              <a:gd name="adj" fmla="val 69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b="1" dirty="0">
                <a:solidFill>
                  <a:prstClr val="white"/>
                </a:solidFill>
              </a:rPr>
              <a:t>4. Unit Group</a:t>
            </a:r>
          </a:p>
        </p:txBody>
      </p:sp>
      <p:sp>
        <p:nvSpPr>
          <p:cNvPr id="72" name="Rounded Rectangle 7">
            <a:extLst>
              <a:ext uri="{FF2B5EF4-FFF2-40B4-BE49-F238E27FC236}">
                <a16:creationId xmlns:a16="http://schemas.microsoft.com/office/drawing/2014/main" id="{98A61927-6371-E5B7-D5D8-207615737CD2}"/>
              </a:ext>
            </a:extLst>
          </p:cNvPr>
          <p:cNvSpPr/>
          <p:nvPr/>
        </p:nvSpPr>
        <p:spPr>
          <a:xfrm>
            <a:off x="578778" y="4537121"/>
            <a:ext cx="1636503" cy="739214"/>
          </a:xfrm>
          <a:prstGeom prst="roundRect">
            <a:avLst>
              <a:gd name="adj" fmla="val 693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b="1" dirty="0">
                <a:solidFill>
                  <a:prstClr val="white"/>
                </a:solidFill>
              </a:rPr>
              <a:t>5. Occupations</a:t>
            </a:r>
          </a:p>
        </p:txBody>
      </p:sp>
      <p:sp>
        <p:nvSpPr>
          <p:cNvPr id="73" name="Rounded Rectangle 8">
            <a:extLst>
              <a:ext uri="{FF2B5EF4-FFF2-40B4-BE49-F238E27FC236}">
                <a16:creationId xmlns:a16="http://schemas.microsoft.com/office/drawing/2014/main" id="{E062BB4A-87F9-C350-5456-F8E527DA6CE8}"/>
              </a:ext>
            </a:extLst>
          </p:cNvPr>
          <p:cNvSpPr/>
          <p:nvPr/>
        </p:nvSpPr>
        <p:spPr>
          <a:xfrm>
            <a:off x="558046" y="5259879"/>
            <a:ext cx="1636504" cy="879250"/>
          </a:xfrm>
          <a:prstGeom prst="roundRect">
            <a:avLst>
              <a:gd name="adj" fmla="val 6931"/>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b="1" dirty="0">
                <a:solidFill>
                  <a:prstClr val="white"/>
                </a:solidFill>
              </a:rPr>
              <a:t>6. Specialisations</a:t>
            </a:r>
          </a:p>
        </p:txBody>
      </p:sp>
      <p:sp>
        <p:nvSpPr>
          <p:cNvPr id="74" name="Rounded Rectangle 9">
            <a:extLst>
              <a:ext uri="{FF2B5EF4-FFF2-40B4-BE49-F238E27FC236}">
                <a16:creationId xmlns:a16="http://schemas.microsoft.com/office/drawing/2014/main" id="{693540DA-B5E1-9C23-B5DB-B8F787A56399}"/>
              </a:ext>
            </a:extLst>
          </p:cNvPr>
          <p:cNvSpPr/>
          <p:nvPr/>
        </p:nvSpPr>
        <p:spPr>
          <a:xfrm>
            <a:off x="2248834" y="1748665"/>
            <a:ext cx="1715721" cy="581759"/>
          </a:xfrm>
          <a:prstGeom prst="roundRect">
            <a:avLst>
              <a:gd name="adj" fmla="val 6931"/>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b="1" dirty="0">
                <a:solidFill>
                  <a:prstClr val="white"/>
                </a:solidFill>
              </a:rPr>
              <a:t>1 Digit</a:t>
            </a:r>
          </a:p>
        </p:txBody>
      </p:sp>
      <p:sp>
        <p:nvSpPr>
          <p:cNvPr id="75" name="Rounded Rectangle 10">
            <a:extLst>
              <a:ext uri="{FF2B5EF4-FFF2-40B4-BE49-F238E27FC236}">
                <a16:creationId xmlns:a16="http://schemas.microsoft.com/office/drawing/2014/main" id="{80344626-BCC8-0AE2-6C05-350C8BB1401E}"/>
              </a:ext>
            </a:extLst>
          </p:cNvPr>
          <p:cNvSpPr/>
          <p:nvPr/>
        </p:nvSpPr>
        <p:spPr>
          <a:xfrm>
            <a:off x="2257329" y="2367025"/>
            <a:ext cx="1743864" cy="646237"/>
          </a:xfrm>
          <a:prstGeom prst="roundRect">
            <a:avLst>
              <a:gd name="adj" fmla="val 6931"/>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b="1" dirty="0">
                <a:solidFill>
                  <a:prstClr val="white"/>
                </a:solidFill>
              </a:rPr>
              <a:t>2 Digits</a:t>
            </a:r>
          </a:p>
        </p:txBody>
      </p:sp>
      <p:sp>
        <p:nvSpPr>
          <p:cNvPr id="76" name="Rounded Rectangle 11">
            <a:extLst>
              <a:ext uri="{FF2B5EF4-FFF2-40B4-BE49-F238E27FC236}">
                <a16:creationId xmlns:a16="http://schemas.microsoft.com/office/drawing/2014/main" id="{A3AC3F67-8F48-6C00-DA48-B2D495A58A04}"/>
              </a:ext>
            </a:extLst>
          </p:cNvPr>
          <p:cNvSpPr/>
          <p:nvPr/>
        </p:nvSpPr>
        <p:spPr>
          <a:xfrm>
            <a:off x="2278844" y="3032183"/>
            <a:ext cx="1752344" cy="817376"/>
          </a:xfrm>
          <a:prstGeom prst="roundRect">
            <a:avLst>
              <a:gd name="adj" fmla="val 6931"/>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b="1" dirty="0">
                <a:solidFill>
                  <a:prstClr val="white"/>
                </a:solidFill>
              </a:rPr>
              <a:t>3 Digits</a:t>
            </a:r>
          </a:p>
        </p:txBody>
      </p:sp>
      <p:sp>
        <p:nvSpPr>
          <p:cNvPr id="77" name="Rounded Rectangle 12">
            <a:extLst>
              <a:ext uri="{FF2B5EF4-FFF2-40B4-BE49-F238E27FC236}">
                <a16:creationId xmlns:a16="http://schemas.microsoft.com/office/drawing/2014/main" id="{C3363309-8B1D-72F2-1CE4-03A475B8C987}"/>
              </a:ext>
            </a:extLst>
          </p:cNvPr>
          <p:cNvSpPr/>
          <p:nvPr/>
        </p:nvSpPr>
        <p:spPr>
          <a:xfrm>
            <a:off x="2248834" y="3859019"/>
            <a:ext cx="1743863" cy="640811"/>
          </a:xfrm>
          <a:prstGeom prst="roundRect">
            <a:avLst>
              <a:gd name="adj" fmla="val 69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b="1" dirty="0">
                <a:solidFill>
                  <a:prstClr val="white"/>
                </a:solidFill>
              </a:rPr>
              <a:t>4 Digits</a:t>
            </a:r>
          </a:p>
        </p:txBody>
      </p:sp>
      <p:sp>
        <p:nvSpPr>
          <p:cNvPr id="78" name="Rounded Rectangle 13">
            <a:extLst>
              <a:ext uri="{FF2B5EF4-FFF2-40B4-BE49-F238E27FC236}">
                <a16:creationId xmlns:a16="http://schemas.microsoft.com/office/drawing/2014/main" id="{9A952970-F2D1-7C6C-EC08-0C3450830218}"/>
              </a:ext>
            </a:extLst>
          </p:cNvPr>
          <p:cNvSpPr/>
          <p:nvPr/>
        </p:nvSpPr>
        <p:spPr>
          <a:xfrm>
            <a:off x="2231843" y="4500941"/>
            <a:ext cx="1760854" cy="775394"/>
          </a:xfrm>
          <a:prstGeom prst="roundRect">
            <a:avLst>
              <a:gd name="adj" fmla="val 693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b="1" dirty="0">
                <a:solidFill>
                  <a:prstClr val="white"/>
                </a:solidFill>
              </a:rPr>
              <a:t>6 Digits</a:t>
            </a:r>
          </a:p>
        </p:txBody>
      </p:sp>
      <p:sp>
        <p:nvSpPr>
          <p:cNvPr id="79" name="Rounded Rectangle 14">
            <a:extLst>
              <a:ext uri="{FF2B5EF4-FFF2-40B4-BE49-F238E27FC236}">
                <a16:creationId xmlns:a16="http://schemas.microsoft.com/office/drawing/2014/main" id="{7F4555D8-A53F-F6CC-D522-E0964A1DCA73}"/>
              </a:ext>
            </a:extLst>
          </p:cNvPr>
          <p:cNvSpPr/>
          <p:nvPr/>
        </p:nvSpPr>
        <p:spPr>
          <a:xfrm>
            <a:off x="2212237" y="5295255"/>
            <a:ext cx="1812348" cy="843874"/>
          </a:xfrm>
          <a:prstGeom prst="roundRect">
            <a:avLst>
              <a:gd name="adj" fmla="val 6931"/>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b="1" dirty="0">
                <a:solidFill>
                  <a:prstClr val="white"/>
                </a:solidFill>
              </a:rPr>
              <a:t>6 Digits</a:t>
            </a:r>
          </a:p>
        </p:txBody>
      </p:sp>
      <p:sp>
        <p:nvSpPr>
          <p:cNvPr id="80" name="Rounded Rectangle 15">
            <a:extLst>
              <a:ext uri="{FF2B5EF4-FFF2-40B4-BE49-F238E27FC236}">
                <a16:creationId xmlns:a16="http://schemas.microsoft.com/office/drawing/2014/main" id="{A8343D34-1FCA-E9A8-5296-C4E366557094}"/>
              </a:ext>
            </a:extLst>
          </p:cNvPr>
          <p:cNvSpPr/>
          <p:nvPr/>
        </p:nvSpPr>
        <p:spPr>
          <a:xfrm>
            <a:off x="4009688" y="1740647"/>
            <a:ext cx="2523373" cy="626379"/>
          </a:xfrm>
          <a:prstGeom prst="roundRect">
            <a:avLst>
              <a:gd name="adj" fmla="val 6931"/>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000" b="1" dirty="0">
                <a:solidFill>
                  <a:prstClr val="white"/>
                </a:solidFill>
              </a:rPr>
              <a:t>The broadest level of the classification</a:t>
            </a:r>
          </a:p>
          <a:p>
            <a:endParaRPr lang="en-ZA" sz="1000" b="1" dirty="0">
              <a:solidFill>
                <a:prstClr val="white"/>
              </a:solidFill>
            </a:endParaRPr>
          </a:p>
          <a:p>
            <a:r>
              <a:rPr lang="en-ZA" sz="1000" b="1" dirty="0">
                <a:solidFill>
                  <a:prstClr val="white"/>
                </a:solidFill>
              </a:rPr>
              <a:t>Differ based on skill level and the </a:t>
            </a:r>
            <a:r>
              <a:rPr lang="en-ZA" sz="1000" b="1" u="sng" dirty="0">
                <a:solidFill>
                  <a:prstClr val="white"/>
                </a:solidFill>
              </a:rPr>
              <a:t>broadest</a:t>
            </a:r>
            <a:r>
              <a:rPr lang="en-ZA" sz="1000" b="1" dirty="0">
                <a:solidFill>
                  <a:prstClr val="white"/>
                </a:solidFill>
              </a:rPr>
              <a:t> concept of skill specialisation</a:t>
            </a:r>
          </a:p>
        </p:txBody>
      </p:sp>
      <p:sp>
        <p:nvSpPr>
          <p:cNvPr id="81" name="Rounded Rectangle 16">
            <a:extLst>
              <a:ext uri="{FF2B5EF4-FFF2-40B4-BE49-F238E27FC236}">
                <a16:creationId xmlns:a16="http://schemas.microsoft.com/office/drawing/2014/main" id="{3FA80C11-7499-7092-642A-60F636C7B1AE}"/>
              </a:ext>
            </a:extLst>
          </p:cNvPr>
          <p:cNvSpPr/>
          <p:nvPr/>
        </p:nvSpPr>
        <p:spPr>
          <a:xfrm>
            <a:off x="4009689" y="2394281"/>
            <a:ext cx="2568228" cy="592484"/>
          </a:xfrm>
          <a:prstGeom prst="roundRect">
            <a:avLst>
              <a:gd name="adj" fmla="val 6931"/>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b="1" dirty="0">
                <a:solidFill>
                  <a:prstClr val="white"/>
                </a:solidFill>
              </a:rPr>
              <a:t>Sub-divisions of Major Groups</a:t>
            </a:r>
          </a:p>
          <a:p>
            <a:r>
              <a:rPr lang="en-ZA" sz="1100" b="1" dirty="0">
                <a:solidFill>
                  <a:prstClr val="white"/>
                </a:solidFill>
              </a:rPr>
              <a:t>Distinguished based on  </a:t>
            </a:r>
            <a:r>
              <a:rPr lang="en-ZA" sz="1100" b="1" u="sng" dirty="0">
                <a:solidFill>
                  <a:prstClr val="white"/>
                </a:solidFill>
              </a:rPr>
              <a:t>broadly stated</a:t>
            </a:r>
            <a:r>
              <a:rPr lang="en-ZA" sz="1100" b="1" dirty="0">
                <a:solidFill>
                  <a:prstClr val="white"/>
                </a:solidFill>
              </a:rPr>
              <a:t> skill specialisation</a:t>
            </a:r>
          </a:p>
        </p:txBody>
      </p:sp>
      <p:sp>
        <p:nvSpPr>
          <p:cNvPr id="82" name="Rounded Rectangle 17">
            <a:extLst>
              <a:ext uri="{FF2B5EF4-FFF2-40B4-BE49-F238E27FC236}">
                <a16:creationId xmlns:a16="http://schemas.microsoft.com/office/drawing/2014/main" id="{697378B6-91A5-1F29-7DE3-5DF416C64709}"/>
              </a:ext>
            </a:extLst>
          </p:cNvPr>
          <p:cNvSpPr/>
          <p:nvPr/>
        </p:nvSpPr>
        <p:spPr>
          <a:xfrm>
            <a:off x="4047395" y="2997667"/>
            <a:ext cx="2498712" cy="760294"/>
          </a:xfrm>
          <a:prstGeom prst="roundRect">
            <a:avLst>
              <a:gd name="adj" fmla="val 6931"/>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b="1" dirty="0">
                <a:solidFill>
                  <a:prstClr val="white"/>
                </a:solidFill>
              </a:rPr>
              <a:t>Sub-divisions of Sub Major Groups</a:t>
            </a:r>
          </a:p>
          <a:p>
            <a:r>
              <a:rPr lang="en-ZA" sz="1100" b="1" dirty="0">
                <a:solidFill>
                  <a:prstClr val="white"/>
                </a:solidFill>
              </a:rPr>
              <a:t>Distinguished based on </a:t>
            </a:r>
            <a:r>
              <a:rPr lang="en-ZA" sz="1100" b="1" u="sng" dirty="0">
                <a:solidFill>
                  <a:prstClr val="white"/>
                </a:solidFill>
              </a:rPr>
              <a:t>less broadly stated</a:t>
            </a:r>
            <a:r>
              <a:rPr lang="en-ZA" sz="1100" b="1" dirty="0">
                <a:solidFill>
                  <a:prstClr val="white"/>
                </a:solidFill>
              </a:rPr>
              <a:t> skill specialisation</a:t>
            </a:r>
          </a:p>
        </p:txBody>
      </p:sp>
      <p:sp>
        <p:nvSpPr>
          <p:cNvPr id="83" name="Rounded Rectangle 18">
            <a:extLst>
              <a:ext uri="{FF2B5EF4-FFF2-40B4-BE49-F238E27FC236}">
                <a16:creationId xmlns:a16="http://schemas.microsoft.com/office/drawing/2014/main" id="{77497D3E-40B9-51AD-B74A-6D9336E8A6E8}"/>
              </a:ext>
            </a:extLst>
          </p:cNvPr>
          <p:cNvSpPr/>
          <p:nvPr/>
        </p:nvSpPr>
        <p:spPr>
          <a:xfrm>
            <a:off x="4009941" y="3758623"/>
            <a:ext cx="2536166" cy="728838"/>
          </a:xfrm>
          <a:prstGeom prst="roundRect">
            <a:avLst>
              <a:gd name="adj" fmla="val 69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b="1" dirty="0">
                <a:solidFill>
                  <a:prstClr val="white"/>
                </a:solidFill>
              </a:rPr>
              <a:t>Sub-divisions of the Minor Groups</a:t>
            </a:r>
          </a:p>
          <a:p>
            <a:r>
              <a:rPr lang="en-ZA" sz="1100" b="1" dirty="0">
                <a:solidFill>
                  <a:prstClr val="white"/>
                </a:solidFill>
              </a:rPr>
              <a:t>Distinguished based on </a:t>
            </a:r>
            <a:r>
              <a:rPr lang="en-ZA" sz="1100" b="1" u="sng" dirty="0">
                <a:solidFill>
                  <a:prstClr val="white"/>
                </a:solidFill>
              </a:rPr>
              <a:t>a finer degree</a:t>
            </a:r>
            <a:r>
              <a:rPr lang="en-ZA" sz="1100" b="1" dirty="0">
                <a:solidFill>
                  <a:prstClr val="white"/>
                </a:solidFill>
              </a:rPr>
              <a:t> of skill specialisation</a:t>
            </a:r>
          </a:p>
        </p:txBody>
      </p:sp>
      <p:sp>
        <p:nvSpPr>
          <p:cNvPr id="84" name="Rounded Rectangle 19">
            <a:extLst>
              <a:ext uri="{FF2B5EF4-FFF2-40B4-BE49-F238E27FC236}">
                <a16:creationId xmlns:a16="http://schemas.microsoft.com/office/drawing/2014/main" id="{735365E1-73A4-5F3C-AFA6-B077C0A57181}"/>
              </a:ext>
            </a:extLst>
          </p:cNvPr>
          <p:cNvSpPr/>
          <p:nvPr/>
        </p:nvSpPr>
        <p:spPr>
          <a:xfrm>
            <a:off x="4022892" y="4514716"/>
            <a:ext cx="2536167" cy="775394"/>
          </a:xfrm>
          <a:prstGeom prst="roundRect">
            <a:avLst>
              <a:gd name="adj" fmla="val 693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b="1" dirty="0">
                <a:solidFill>
                  <a:prstClr val="white"/>
                </a:solidFill>
              </a:rPr>
              <a:t>Relates to a cluster of jobs which involve the performance of a common set of tasks.</a:t>
            </a:r>
          </a:p>
        </p:txBody>
      </p:sp>
      <p:sp>
        <p:nvSpPr>
          <p:cNvPr id="85" name="Rounded Rectangle 21">
            <a:extLst>
              <a:ext uri="{FF2B5EF4-FFF2-40B4-BE49-F238E27FC236}">
                <a16:creationId xmlns:a16="http://schemas.microsoft.com/office/drawing/2014/main" id="{C76E2288-9E1D-8622-7CB8-B25585164691}"/>
              </a:ext>
            </a:extLst>
          </p:cNvPr>
          <p:cNvSpPr/>
          <p:nvPr/>
        </p:nvSpPr>
        <p:spPr>
          <a:xfrm>
            <a:off x="6599456" y="1748665"/>
            <a:ext cx="2004497" cy="581759"/>
          </a:xfrm>
          <a:prstGeom prst="roundRect">
            <a:avLst>
              <a:gd name="adj" fmla="val 6931"/>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000" dirty="0">
                <a:solidFill>
                  <a:prstClr val="white"/>
                </a:solidFill>
              </a:rPr>
              <a:t>2 Professionals</a:t>
            </a:r>
          </a:p>
        </p:txBody>
      </p:sp>
      <p:sp>
        <p:nvSpPr>
          <p:cNvPr id="86" name="Rounded Rectangle 22">
            <a:extLst>
              <a:ext uri="{FF2B5EF4-FFF2-40B4-BE49-F238E27FC236}">
                <a16:creationId xmlns:a16="http://schemas.microsoft.com/office/drawing/2014/main" id="{DBAEC358-BE9D-0863-36A4-EE10E21F181B}"/>
              </a:ext>
            </a:extLst>
          </p:cNvPr>
          <p:cNvSpPr/>
          <p:nvPr/>
        </p:nvSpPr>
        <p:spPr>
          <a:xfrm>
            <a:off x="6599457" y="2389321"/>
            <a:ext cx="2057400" cy="592484"/>
          </a:xfrm>
          <a:prstGeom prst="roundRect">
            <a:avLst>
              <a:gd name="adj" fmla="val 6931"/>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dirty="0">
                <a:solidFill>
                  <a:prstClr val="white"/>
                </a:solidFill>
              </a:rPr>
              <a:t>24 Business and Administration professionals</a:t>
            </a:r>
          </a:p>
        </p:txBody>
      </p:sp>
      <p:sp>
        <p:nvSpPr>
          <p:cNvPr id="87" name="Rounded Rectangle 24">
            <a:extLst>
              <a:ext uri="{FF2B5EF4-FFF2-40B4-BE49-F238E27FC236}">
                <a16:creationId xmlns:a16="http://schemas.microsoft.com/office/drawing/2014/main" id="{C07E2709-ECC8-7ADE-7D2B-62C7D5AE0259}"/>
              </a:ext>
            </a:extLst>
          </p:cNvPr>
          <p:cNvSpPr/>
          <p:nvPr/>
        </p:nvSpPr>
        <p:spPr>
          <a:xfrm>
            <a:off x="6566259" y="3752593"/>
            <a:ext cx="2123796" cy="759695"/>
          </a:xfrm>
          <a:prstGeom prst="roundRect">
            <a:avLst>
              <a:gd name="adj" fmla="val 69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dirty="0">
                <a:solidFill>
                  <a:prstClr val="white"/>
                </a:solidFill>
              </a:rPr>
              <a:t>2411 Accountants</a:t>
            </a:r>
          </a:p>
        </p:txBody>
      </p:sp>
      <p:sp>
        <p:nvSpPr>
          <p:cNvPr id="88" name="Rounded Rectangle 26">
            <a:extLst>
              <a:ext uri="{FF2B5EF4-FFF2-40B4-BE49-F238E27FC236}">
                <a16:creationId xmlns:a16="http://schemas.microsoft.com/office/drawing/2014/main" id="{7FF8E61C-B39C-1DD1-797E-2C65C93A29B7}"/>
              </a:ext>
            </a:extLst>
          </p:cNvPr>
          <p:cNvSpPr/>
          <p:nvPr/>
        </p:nvSpPr>
        <p:spPr>
          <a:xfrm>
            <a:off x="6599457" y="5321103"/>
            <a:ext cx="2067521" cy="818026"/>
          </a:xfrm>
          <a:prstGeom prst="roundRect">
            <a:avLst>
              <a:gd name="adj" fmla="val 6931"/>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dirty="0">
                <a:solidFill>
                  <a:prstClr val="white"/>
                </a:solidFill>
              </a:rPr>
              <a:t>241101 Bank Accountant</a:t>
            </a:r>
          </a:p>
          <a:p>
            <a:r>
              <a:rPr lang="en-ZA" sz="1100" dirty="0">
                <a:solidFill>
                  <a:prstClr val="white"/>
                </a:solidFill>
              </a:rPr>
              <a:t>241102 Cost Accountant</a:t>
            </a:r>
          </a:p>
        </p:txBody>
      </p:sp>
      <p:sp>
        <p:nvSpPr>
          <p:cNvPr id="89" name="Rounded Rectangle 28">
            <a:extLst>
              <a:ext uri="{FF2B5EF4-FFF2-40B4-BE49-F238E27FC236}">
                <a16:creationId xmlns:a16="http://schemas.microsoft.com/office/drawing/2014/main" id="{6114729D-1D06-0D6C-06B1-43DF969D679E}"/>
              </a:ext>
            </a:extLst>
          </p:cNvPr>
          <p:cNvSpPr/>
          <p:nvPr/>
        </p:nvSpPr>
        <p:spPr>
          <a:xfrm>
            <a:off x="3992697" y="5276335"/>
            <a:ext cx="2585219" cy="879250"/>
          </a:xfrm>
          <a:prstGeom prst="roundRect">
            <a:avLst>
              <a:gd name="adj" fmla="val 6931"/>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900" b="1" dirty="0">
                <a:solidFill>
                  <a:prstClr val="white"/>
                </a:solidFill>
              </a:rPr>
              <a:t>Skill specialisation is considered in terms of four conceptual concepts:</a:t>
            </a:r>
          </a:p>
          <a:p>
            <a:r>
              <a:rPr lang="en-ZA" sz="900" b="1" dirty="0">
                <a:solidFill>
                  <a:prstClr val="white"/>
                </a:solidFill>
              </a:rPr>
              <a:t>• the field of knowledge required;</a:t>
            </a:r>
          </a:p>
          <a:p>
            <a:r>
              <a:rPr lang="en-ZA" sz="900" b="1" dirty="0">
                <a:solidFill>
                  <a:prstClr val="white"/>
                </a:solidFill>
              </a:rPr>
              <a:t>• the tools and machinery used;</a:t>
            </a:r>
          </a:p>
          <a:p>
            <a:r>
              <a:rPr lang="en-ZA" sz="900" b="1" dirty="0">
                <a:solidFill>
                  <a:prstClr val="white"/>
                </a:solidFill>
              </a:rPr>
              <a:t>• the materials worked on or with; and</a:t>
            </a:r>
          </a:p>
          <a:p>
            <a:r>
              <a:rPr lang="en-ZA" sz="900" b="1" dirty="0">
                <a:solidFill>
                  <a:prstClr val="white"/>
                </a:solidFill>
              </a:rPr>
              <a:t>• the kinds of goods and services produced</a:t>
            </a:r>
            <a:r>
              <a:rPr lang="en-ZA" sz="900" dirty="0">
                <a:solidFill>
                  <a:prstClr val="white"/>
                </a:solidFill>
              </a:rPr>
              <a:t>.</a:t>
            </a:r>
            <a:endParaRPr lang="en-ZA" sz="900" b="1" dirty="0">
              <a:solidFill>
                <a:prstClr val="white"/>
              </a:solidFill>
            </a:endParaRPr>
          </a:p>
        </p:txBody>
      </p:sp>
      <p:sp>
        <p:nvSpPr>
          <p:cNvPr id="90" name="Content Placeholder 3">
            <a:extLst>
              <a:ext uri="{FF2B5EF4-FFF2-40B4-BE49-F238E27FC236}">
                <a16:creationId xmlns:a16="http://schemas.microsoft.com/office/drawing/2014/main" id="{43BC6275-1C67-63AA-4A3A-D83005EDABEF}"/>
              </a:ext>
            </a:extLst>
          </p:cNvPr>
          <p:cNvSpPr txBox="1">
            <a:spLocks/>
          </p:cNvSpPr>
          <p:nvPr/>
        </p:nvSpPr>
        <p:spPr>
          <a:xfrm>
            <a:off x="549605" y="1748665"/>
            <a:ext cx="1676400" cy="595861"/>
          </a:xfrm>
          <a:prstGeom prst="roundRect">
            <a:avLst>
              <a:gd name="adj" fmla="val 6931"/>
            </a:avLst>
          </a:prstGeom>
          <a:solidFill>
            <a:schemeClr val="accent3">
              <a:lumMod val="75000"/>
            </a:schemeClr>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lt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lt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lt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9pPr>
          </a:lstStyle>
          <a:p>
            <a:r>
              <a:rPr lang="en-ZA" sz="1400" b="1" dirty="0">
                <a:solidFill>
                  <a:prstClr val="white"/>
                </a:solidFill>
              </a:rPr>
              <a:t>1</a:t>
            </a:r>
            <a:r>
              <a:rPr lang="en-ZA" sz="1100" b="1" dirty="0">
                <a:solidFill>
                  <a:prstClr val="white"/>
                </a:solidFill>
              </a:rPr>
              <a:t>. Major Group</a:t>
            </a:r>
          </a:p>
        </p:txBody>
      </p:sp>
      <p:sp>
        <p:nvSpPr>
          <p:cNvPr id="91" name="Rounded Rectangle 17">
            <a:extLst>
              <a:ext uri="{FF2B5EF4-FFF2-40B4-BE49-F238E27FC236}">
                <a16:creationId xmlns:a16="http://schemas.microsoft.com/office/drawing/2014/main" id="{513567EA-A1B0-6990-C900-6D54F4EE19C6}"/>
              </a:ext>
            </a:extLst>
          </p:cNvPr>
          <p:cNvSpPr/>
          <p:nvPr/>
        </p:nvSpPr>
        <p:spPr>
          <a:xfrm>
            <a:off x="6566259" y="2981206"/>
            <a:ext cx="2123796" cy="760294"/>
          </a:xfrm>
          <a:prstGeom prst="roundRect">
            <a:avLst>
              <a:gd name="adj" fmla="val 6931"/>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dirty="0">
                <a:solidFill>
                  <a:prstClr val="white"/>
                </a:solidFill>
              </a:rPr>
              <a:t>241 Finance Professionals</a:t>
            </a:r>
          </a:p>
        </p:txBody>
      </p:sp>
      <p:sp>
        <p:nvSpPr>
          <p:cNvPr id="93" name="Rounded Rectangle 19">
            <a:extLst>
              <a:ext uri="{FF2B5EF4-FFF2-40B4-BE49-F238E27FC236}">
                <a16:creationId xmlns:a16="http://schemas.microsoft.com/office/drawing/2014/main" id="{E48993B8-0581-41F7-E5CF-30B8F004002D}"/>
              </a:ext>
            </a:extLst>
          </p:cNvPr>
          <p:cNvSpPr/>
          <p:nvPr/>
        </p:nvSpPr>
        <p:spPr>
          <a:xfrm>
            <a:off x="6599458" y="4537121"/>
            <a:ext cx="2089061" cy="759695"/>
          </a:xfrm>
          <a:prstGeom prst="roundRect">
            <a:avLst>
              <a:gd name="adj" fmla="val 693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ZA" sz="1100" dirty="0">
                <a:solidFill>
                  <a:prstClr val="white"/>
                </a:solidFill>
              </a:rPr>
              <a:t>241101 General Accountant</a:t>
            </a:r>
          </a:p>
        </p:txBody>
      </p:sp>
      <p:sp>
        <p:nvSpPr>
          <p:cNvPr id="95" name="TextBox 94">
            <a:extLst>
              <a:ext uri="{FF2B5EF4-FFF2-40B4-BE49-F238E27FC236}">
                <a16:creationId xmlns:a16="http://schemas.microsoft.com/office/drawing/2014/main" id="{674D20F7-614D-29B7-D999-94EB0F6727C5}"/>
              </a:ext>
            </a:extLst>
          </p:cNvPr>
          <p:cNvSpPr txBox="1"/>
          <p:nvPr/>
        </p:nvSpPr>
        <p:spPr>
          <a:xfrm>
            <a:off x="1574046" y="1360413"/>
            <a:ext cx="6193366" cy="369332"/>
          </a:xfrm>
          <a:prstGeom prst="rect">
            <a:avLst/>
          </a:prstGeom>
          <a:noFill/>
        </p:spPr>
        <p:txBody>
          <a:bodyPr wrap="square">
            <a:spAutoFit/>
          </a:bodyPr>
          <a:lstStyle/>
          <a:p>
            <a:r>
              <a:rPr lang="en-US" sz="1800" b="1" dirty="0">
                <a:solidFill>
                  <a:srgbClr val="CC6600"/>
                </a:solidFill>
                <a:latin typeface="Arial" panose="020B0604020202020204" pitchFamily="34" charset="0"/>
                <a:cs typeface="Arial" panose="020B0604020202020204" pitchFamily="34" charset="0"/>
              </a:rPr>
              <a:t>OFO STRUCTURE Cont.…</a:t>
            </a:r>
          </a:p>
        </p:txBody>
      </p:sp>
    </p:spTree>
    <p:extLst>
      <p:ext uri="{BB962C8B-B14F-4D97-AF65-F5344CB8AC3E}">
        <p14:creationId xmlns:p14="http://schemas.microsoft.com/office/powerpoint/2010/main" val="8411449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9319"/>
            <a:ext cx="12216011" cy="6896637"/>
          </a:xfrm>
          <a:prstGeom prst="rect">
            <a:avLst/>
          </a:prstGeom>
        </p:spPr>
      </p:pic>
      <p:sp>
        <p:nvSpPr>
          <p:cNvPr id="8" name="TextBox 7">
            <a:extLst>
              <a:ext uri="{FF2B5EF4-FFF2-40B4-BE49-F238E27FC236}">
                <a16:creationId xmlns:a16="http://schemas.microsoft.com/office/drawing/2014/main" id="{93BA86FF-5190-1AC4-FD54-B78FC39A5392}"/>
              </a:ext>
            </a:extLst>
          </p:cNvPr>
          <p:cNvSpPr txBox="1"/>
          <p:nvPr/>
        </p:nvSpPr>
        <p:spPr>
          <a:xfrm>
            <a:off x="710214" y="1393723"/>
            <a:ext cx="11054653" cy="4801314"/>
          </a:xfrm>
          <a:prstGeom prst="rect">
            <a:avLst/>
          </a:prstGeom>
          <a:noFill/>
        </p:spPr>
        <p:txBody>
          <a:bodyPr wrap="square" rtlCol="0">
            <a:spAutoFit/>
          </a:bodyPr>
          <a:lstStyle/>
          <a:p>
            <a:r>
              <a:rPr lang="en-US" sz="1800" b="1" dirty="0">
                <a:solidFill>
                  <a:srgbClr val="CC6600"/>
                </a:solidFill>
                <a:latin typeface="Arial" panose="020B0604020202020204" pitchFamily="34" charset="0"/>
                <a:cs typeface="Arial" panose="020B0604020202020204" pitchFamily="34" charset="0"/>
              </a:rPr>
              <a:t>OFO STRUCTURE Cont.…</a:t>
            </a:r>
          </a:p>
          <a:p>
            <a:r>
              <a:rPr lang="en-US" dirty="0"/>
              <a:t>OFO codes using 2021 version (2021-653101)</a:t>
            </a:r>
          </a:p>
          <a:p>
            <a:endParaRPr lang="en-US"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pic>
        <p:nvPicPr>
          <p:cNvPr id="2" name="Picture 3" descr="C:\Users\debbiej\Desktop\UP ENTERPRISES\OFO CODES\Figure 1 - Structure of OFO Code.jpg">
            <a:extLst>
              <a:ext uri="{FF2B5EF4-FFF2-40B4-BE49-F238E27FC236}">
                <a16:creationId xmlns:a16="http://schemas.microsoft.com/office/drawing/2014/main" id="{59153228-B68E-9963-454D-0C98EED18B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3700" y="2043915"/>
            <a:ext cx="8347680" cy="4176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20505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9319"/>
            <a:ext cx="12216011" cy="6896637"/>
          </a:xfrm>
          <a:prstGeom prst="rect">
            <a:avLst/>
          </a:prstGeom>
        </p:spPr>
      </p:pic>
      <p:sp>
        <p:nvSpPr>
          <p:cNvPr id="8" name="TextBox 7">
            <a:extLst>
              <a:ext uri="{FF2B5EF4-FFF2-40B4-BE49-F238E27FC236}">
                <a16:creationId xmlns:a16="http://schemas.microsoft.com/office/drawing/2014/main" id="{93BA86FF-5190-1AC4-FD54-B78FC39A5392}"/>
              </a:ext>
            </a:extLst>
          </p:cNvPr>
          <p:cNvSpPr txBox="1"/>
          <p:nvPr/>
        </p:nvSpPr>
        <p:spPr>
          <a:xfrm>
            <a:off x="718680" y="1419123"/>
            <a:ext cx="11054653" cy="5478423"/>
          </a:xfrm>
          <a:prstGeom prst="rect">
            <a:avLst/>
          </a:prstGeom>
          <a:noFill/>
        </p:spPr>
        <p:txBody>
          <a:bodyPr wrap="square" rtlCol="0">
            <a:spAutoFit/>
          </a:bodyPr>
          <a:lstStyle/>
          <a:p>
            <a:r>
              <a:rPr lang="en-US" sz="1800" b="1" dirty="0">
                <a:solidFill>
                  <a:srgbClr val="CC6600"/>
                </a:solidFill>
                <a:latin typeface="Arial" panose="020B0604020202020204" pitchFamily="34" charset="0"/>
                <a:cs typeface="Arial" panose="020B0604020202020204" pitchFamily="34" charset="0"/>
              </a:rPr>
              <a:t>SKILLS LEVEL</a:t>
            </a:r>
          </a:p>
          <a:p>
            <a:endParaRPr lang="en-US" sz="1200" b="1" dirty="0">
              <a:latin typeface="Arial" panose="020B0604020202020204" pitchFamily="34" charset="0"/>
              <a:cs typeface="Arial" panose="020B0604020202020204" pitchFamily="34" charset="0"/>
            </a:endParaRPr>
          </a:p>
          <a:p>
            <a:pPr marL="0" indent="0" algn="just">
              <a:buNone/>
            </a:pPr>
            <a:r>
              <a:rPr lang="en-ZA" sz="1200" dirty="0">
                <a:latin typeface="Arial" panose="020B0604020202020204" pitchFamily="34" charset="0"/>
                <a:cs typeface="Arial" panose="020B0604020202020204" pitchFamily="34" charset="0"/>
              </a:rPr>
              <a:t>The Skill levels are defined in terms of formal education and training, previous experience and on-the-job training. </a:t>
            </a:r>
          </a:p>
          <a:p>
            <a:pPr marL="0" indent="0" algn="just">
              <a:buNone/>
            </a:pPr>
            <a:endParaRPr lang="en-ZA" sz="120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
            </a:pPr>
            <a:r>
              <a:rPr lang="en-ZA" sz="1200" b="1" dirty="0">
                <a:latin typeface="Arial" panose="020B0604020202020204" pitchFamily="34" charset="0"/>
                <a:cs typeface="Arial" panose="020B0604020202020204" pitchFamily="34" charset="0"/>
              </a:rPr>
              <a:t>Skill level 1 </a:t>
            </a:r>
          </a:p>
          <a:p>
            <a:pPr marL="0" indent="0" algn="just">
              <a:buNone/>
            </a:pPr>
            <a:r>
              <a:rPr lang="en-ZA" sz="1200" dirty="0">
                <a:latin typeface="Arial" panose="020B0604020202020204" pitchFamily="34" charset="0"/>
                <a:cs typeface="Arial" panose="020B0604020202020204" pitchFamily="34" charset="0"/>
              </a:rPr>
              <a:t>Occupations at Skill level 1 have a level of skill consisting of  one of the following: </a:t>
            </a:r>
          </a:p>
          <a:p>
            <a:pPr algn="just"/>
            <a:r>
              <a:rPr lang="en-ZA" sz="1200" dirty="0">
                <a:latin typeface="Arial" panose="020B0604020202020204" pitchFamily="34" charset="0"/>
                <a:cs typeface="Arial" panose="020B0604020202020204" pitchFamily="34" charset="0"/>
              </a:rPr>
              <a:t>NQF Level 1 and 2 qualification; </a:t>
            </a:r>
          </a:p>
          <a:p>
            <a:pPr algn="just"/>
            <a:r>
              <a:rPr lang="en-ZA" sz="1200" dirty="0">
                <a:latin typeface="Arial" panose="020B0604020202020204" pitchFamily="34" charset="0"/>
                <a:cs typeface="Arial" panose="020B0604020202020204" pitchFamily="34" charset="0"/>
              </a:rPr>
              <a:t>Compulsory secondary education up to Grade 10; and </a:t>
            </a:r>
          </a:p>
          <a:p>
            <a:pPr algn="just"/>
            <a:r>
              <a:rPr lang="en-ZA" sz="1200" dirty="0">
                <a:latin typeface="Arial" panose="020B0604020202020204" pitchFamily="34" charset="0"/>
                <a:cs typeface="Arial" panose="020B0604020202020204" pitchFamily="34" charset="0"/>
              </a:rPr>
              <a:t>For some Occupations a short period of on-the-job training may be required in addition to or instead of the formal qualification. In some instances, no formal qualification or on-the-job training may be required</a:t>
            </a:r>
          </a:p>
          <a:p>
            <a:pPr algn="just"/>
            <a:endParaRPr lang="en-ZA" sz="120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
            </a:pPr>
            <a:r>
              <a:rPr lang="en-ZA" sz="1200" b="1" dirty="0">
                <a:latin typeface="Arial" panose="020B0604020202020204" pitchFamily="34" charset="0"/>
                <a:cs typeface="Arial" panose="020B0604020202020204" pitchFamily="34" charset="0"/>
              </a:rPr>
              <a:t>Skill Level 2 </a:t>
            </a:r>
          </a:p>
          <a:p>
            <a:pPr algn="just"/>
            <a:r>
              <a:rPr lang="en-ZA" sz="1200" dirty="0">
                <a:latin typeface="Arial" panose="020B0604020202020204" pitchFamily="34" charset="0"/>
                <a:cs typeface="Arial" panose="020B0604020202020204" pitchFamily="34" charset="0"/>
              </a:rPr>
              <a:t>NQF Level  3, 4 and 5 qualification or at least 1 year of relevant experience may substitute for the formal qualification; and </a:t>
            </a:r>
          </a:p>
          <a:p>
            <a:pPr algn="just"/>
            <a:r>
              <a:rPr lang="en-ZA" sz="1200" dirty="0">
                <a:latin typeface="Arial" panose="020B0604020202020204" pitchFamily="34" charset="0"/>
                <a:cs typeface="Arial" panose="020B0604020202020204" pitchFamily="34" charset="0"/>
              </a:rPr>
              <a:t>In some instances, relevant experience may be required in addition to the formal qualification. </a:t>
            </a:r>
          </a:p>
          <a:p>
            <a:pPr marL="0" indent="0" algn="just">
              <a:buNone/>
            </a:pPr>
            <a:endParaRPr lang="en-ZA" sz="120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
            </a:pPr>
            <a:r>
              <a:rPr lang="en-ZA" sz="1200" b="1" dirty="0">
                <a:latin typeface="Arial" panose="020B0604020202020204" pitchFamily="34" charset="0"/>
                <a:cs typeface="Arial" panose="020B0604020202020204" pitchFamily="34" charset="0"/>
              </a:rPr>
              <a:t>Skill Level 3 </a:t>
            </a:r>
            <a:r>
              <a:rPr lang="en-ZA" sz="1200" dirty="0">
                <a:latin typeface="Arial" panose="020B0604020202020204" pitchFamily="34" charset="0"/>
                <a:cs typeface="Arial" panose="020B0604020202020204" pitchFamily="34" charset="0"/>
              </a:rPr>
              <a:t> </a:t>
            </a:r>
          </a:p>
          <a:p>
            <a:pPr algn="just"/>
            <a:r>
              <a:rPr lang="en-ZA" sz="1200" dirty="0">
                <a:latin typeface="Arial" panose="020B0604020202020204" pitchFamily="34" charset="0"/>
                <a:cs typeface="Arial" panose="020B0604020202020204" pitchFamily="34" charset="0"/>
              </a:rPr>
              <a:t>NQF Level 6 qualification </a:t>
            </a:r>
          </a:p>
          <a:p>
            <a:pPr algn="just"/>
            <a:r>
              <a:rPr lang="en-ZA" sz="1200" dirty="0">
                <a:latin typeface="Arial" panose="020B0604020202020204" pitchFamily="34" charset="0"/>
                <a:cs typeface="Arial" panose="020B0604020202020204" pitchFamily="34" charset="0"/>
              </a:rPr>
              <a:t>At least 3 years of relevant experience may substitute for the formal qualifications listed above. </a:t>
            </a:r>
          </a:p>
          <a:p>
            <a:pPr algn="just"/>
            <a:r>
              <a:rPr lang="en-ZA" sz="1200" dirty="0">
                <a:latin typeface="Arial" panose="020B0604020202020204" pitchFamily="34" charset="0"/>
                <a:cs typeface="Arial" panose="020B0604020202020204" pitchFamily="34" charset="0"/>
              </a:rPr>
              <a:t>In some instances, relevant experience and/or on-the-job-training may be required in addition to the formal qualification. </a:t>
            </a:r>
          </a:p>
          <a:p>
            <a:pPr algn="just"/>
            <a:endParaRPr lang="en-ZA" sz="120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
            </a:pPr>
            <a:r>
              <a:rPr lang="en-ZA" sz="1200" b="1" dirty="0">
                <a:latin typeface="Arial" panose="020B0604020202020204" pitchFamily="34" charset="0"/>
                <a:cs typeface="Arial" panose="020B0604020202020204" pitchFamily="34" charset="0"/>
              </a:rPr>
              <a:t>Skill Level 4 </a:t>
            </a:r>
            <a:endParaRPr lang="en-ZA" sz="1200" dirty="0">
              <a:latin typeface="Arial" panose="020B0604020202020204" pitchFamily="34" charset="0"/>
              <a:cs typeface="Arial" panose="020B0604020202020204" pitchFamily="34" charset="0"/>
            </a:endParaRPr>
          </a:p>
          <a:p>
            <a:pPr algn="just"/>
            <a:r>
              <a:rPr lang="en-ZA" sz="1200" dirty="0">
                <a:latin typeface="Arial" panose="020B0604020202020204" pitchFamily="34" charset="0"/>
                <a:cs typeface="Arial" panose="020B0604020202020204" pitchFamily="34" charset="0"/>
              </a:rPr>
              <a:t>NQF level 7 to 10 qualification; or </a:t>
            </a:r>
          </a:p>
          <a:p>
            <a:pPr algn="just"/>
            <a:r>
              <a:rPr lang="en-ZA" sz="1200" dirty="0">
                <a:latin typeface="Arial" panose="020B0604020202020204" pitchFamily="34" charset="0"/>
                <a:cs typeface="Arial" panose="020B0604020202020204" pitchFamily="34" charset="0"/>
              </a:rPr>
              <a:t>At least 3-5 years of relevant experience and/or on-the-job-training may be required in addition to the formal qualification. </a:t>
            </a:r>
          </a:p>
          <a:p>
            <a:pPr algn="just"/>
            <a:endParaRPr lang="en-ZA" sz="1200" dirty="0">
              <a:latin typeface="Arial" panose="020B0604020202020204" pitchFamily="34" charset="0"/>
              <a:cs typeface="Arial" panose="020B0604020202020204" pitchFamily="34" charset="0"/>
            </a:endParaRPr>
          </a:p>
          <a:p>
            <a:pPr algn="just"/>
            <a:endParaRPr lang="en-ZA" sz="2000" dirty="0">
              <a:latin typeface="Arial" panose="020B0604020202020204" pitchFamily="34" charset="0"/>
              <a:cs typeface="Arial" panose="020B0604020202020204" pitchFamily="34" charset="0"/>
            </a:endParaRPr>
          </a:p>
          <a:p>
            <a:pPr algn="just"/>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796681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9319"/>
            <a:ext cx="12216011" cy="6896637"/>
          </a:xfrm>
          <a:prstGeom prst="rect">
            <a:avLst/>
          </a:prstGeom>
        </p:spPr>
      </p:pic>
      <p:sp>
        <p:nvSpPr>
          <p:cNvPr id="8" name="TextBox 7">
            <a:extLst>
              <a:ext uri="{FF2B5EF4-FFF2-40B4-BE49-F238E27FC236}">
                <a16:creationId xmlns:a16="http://schemas.microsoft.com/office/drawing/2014/main" id="{93BA86FF-5190-1AC4-FD54-B78FC39A5392}"/>
              </a:ext>
            </a:extLst>
          </p:cNvPr>
          <p:cNvSpPr txBox="1"/>
          <p:nvPr/>
        </p:nvSpPr>
        <p:spPr>
          <a:xfrm>
            <a:off x="710214" y="1393723"/>
            <a:ext cx="11054653" cy="1107996"/>
          </a:xfrm>
          <a:prstGeom prst="rect">
            <a:avLst/>
          </a:prstGeom>
          <a:noFill/>
        </p:spPr>
        <p:txBody>
          <a:bodyPr wrap="square" rtlCol="0">
            <a:spAutoFit/>
          </a:bodyPr>
          <a:lstStyle/>
          <a:p>
            <a:pPr algn="l">
              <a:spcBef>
                <a:spcPts val="0"/>
              </a:spcBef>
              <a:defRPr/>
            </a:pPr>
            <a:r>
              <a:rPr lang="en-ZA" sz="1800" b="1" dirty="0">
                <a:solidFill>
                  <a:srgbClr val="CC6600"/>
                </a:solidFill>
                <a:cs typeface="Arial" panose="020B0604020202020204" pitchFamily="34" charset="0"/>
              </a:rPr>
              <a:t>ALIGNMENT OF OFO TO NQF AND SKILLS LEVEL</a:t>
            </a:r>
            <a:endParaRPr lang="en-ZA" sz="1800" b="1" dirty="0">
              <a:solidFill>
                <a:srgbClr val="CC6600"/>
              </a:solidFill>
              <a:cs typeface="Calibri" pitchFamily="34" charset="0"/>
            </a:endParaRPr>
          </a:p>
          <a:p>
            <a:endParaRPr lang="en-US" sz="1200" b="1" dirty="0">
              <a:latin typeface="Arial" panose="020B0604020202020204" pitchFamily="34" charset="0"/>
              <a:cs typeface="Arial" panose="020B0604020202020204" pitchFamily="34" charset="0"/>
            </a:endParaRPr>
          </a:p>
          <a:p>
            <a:pPr algn="just"/>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pic>
        <p:nvPicPr>
          <p:cNvPr id="2" name="Picture 2" descr="OFO GUIDELINE PICTURE">
            <a:extLst>
              <a:ext uri="{FF2B5EF4-FFF2-40B4-BE49-F238E27FC236}">
                <a16:creationId xmlns:a16="http://schemas.microsoft.com/office/drawing/2014/main" id="{35C571AA-F6E5-A80F-BD80-764CA1D1DB5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r="6102" b="4163"/>
          <a:stretch>
            <a:fillRect/>
          </a:stretch>
        </p:blipFill>
        <p:spPr bwMode="auto">
          <a:xfrm>
            <a:off x="795867" y="1669855"/>
            <a:ext cx="8187266" cy="4126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08251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279" y="-200562"/>
            <a:ext cx="12216011" cy="6896637"/>
          </a:xfrm>
          <a:prstGeom prst="rect">
            <a:avLst/>
          </a:prstGeom>
        </p:spPr>
      </p:pic>
      <p:sp>
        <p:nvSpPr>
          <p:cNvPr id="8" name="TextBox 7">
            <a:extLst>
              <a:ext uri="{FF2B5EF4-FFF2-40B4-BE49-F238E27FC236}">
                <a16:creationId xmlns:a16="http://schemas.microsoft.com/office/drawing/2014/main" id="{93BA86FF-5190-1AC4-FD54-B78FC39A5392}"/>
              </a:ext>
            </a:extLst>
          </p:cNvPr>
          <p:cNvSpPr txBox="1"/>
          <p:nvPr/>
        </p:nvSpPr>
        <p:spPr>
          <a:xfrm>
            <a:off x="710214" y="1393723"/>
            <a:ext cx="11054653" cy="923330"/>
          </a:xfrm>
          <a:prstGeom prst="rect">
            <a:avLst/>
          </a:prstGeom>
          <a:noFill/>
        </p:spPr>
        <p:txBody>
          <a:bodyPr wrap="square" rtlCol="0">
            <a:spAutoFit/>
          </a:bodyPr>
          <a:lstStyle/>
          <a:p>
            <a:pPr algn="l">
              <a:spcBef>
                <a:spcPts val="0"/>
              </a:spcBef>
              <a:defRPr/>
            </a:pPr>
            <a:r>
              <a:rPr lang="en-GB" sz="1800" b="1" dirty="0">
                <a:solidFill>
                  <a:srgbClr val="CC6600"/>
                </a:solidFill>
                <a:cs typeface="Arial" panose="020B0604020202020204" pitchFamily="34" charset="0"/>
              </a:rPr>
              <a:t>PROCESS FOR OFO UPDATE</a:t>
            </a:r>
            <a:endParaRPr lang="en-US" sz="1200" b="1" dirty="0">
              <a:latin typeface="Arial" panose="020B0604020202020204" pitchFamily="34" charset="0"/>
              <a:cs typeface="Arial" panose="020B0604020202020204" pitchFamily="34" charset="0"/>
            </a:endParaRPr>
          </a:p>
          <a:p>
            <a:pPr algn="just"/>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22578A6-4DEA-05B1-D6BD-AD7EAF9B187D}"/>
              </a:ext>
            </a:extLst>
          </p:cNvPr>
          <p:cNvSpPr/>
          <p:nvPr/>
        </p:nvSpPr>
        <p:spPr>
          <a:xfrm>
            <a:off x="518330" y="2690575"/>
            <a:ext cx="2042511" cy="908588"/>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ZA" sz="1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Update r</a:t>
            </a:r>
            <a:r>
              <a:rPr lang="en-ZA" sz="14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elease  is done every second year by DHET </a:t>
            </a:r>
            <a:endParaRPr lang="en-ZA" sz="1400" dirty="0"/>
          </a:p>
        </p:txBody>
      </p:sp>
      <p:cxnSp>
        <p:nvCxnSpPr>
          <p:cNvPr id="4" name="Straight Arrow Connector 3">
            <a:extLst>
              <a:ext uri="{FF2B5EF4-FFF2-40B4-BE49-F238E27FC236}">
                <a16:creationId xmlns:a16="http://schemas.microsoft.com/office/drawing/2014/main" id="{BBE6E055-C20A-7BE5-86D6-2E5FABDDCEC6}"/>
              </a:ext>
            </a:extLst>
          </p:cNvPr>
          <p:cNvCxnSpPr>
            <a:cxnSpLocks/>
          </p:cNvCxnSpPr>
          <p:nvPr/>
        </p:nvCxnSpPr>
        <p:spPr>
          <a:xfrm>
            <a:off x="2636861" y="3114247"/>
            <a:ext cx="551180" cy="178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Rectangle: Rounded Corners 14">
            <a:extLst>
              <a:ext uri="{FF2B5EF4-FFF2-40B4-BE49-F238E27FC236}">
                <a16:creationId xmlns:a16="http://schemas.microsoft.com/office/drawing/2014/main" id="{FC11C458-CC3C-3937-1990-B0826A8A8875}"/>
              </a:ext>
            </a:extLst>
          </p:cNvPr>
          <p:cNvSpPr/>
          <p:nvPr/>
        </p:nvSpPr>
        <p:spPr>
          <a:xfrm>
            <a:off x="3340079" y="2674857"/>
            <a:ext cx="2042511" cy="930117"/>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ZA" sz="14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Stakeholders submit OFO request to their respective SETA </a:t>
            </a:r>
            <a:endParaRPr lang="en-ZA" sz="1400" dirty="0"/>
          </a:p>
        </p:txBody>
      </p:sp>
      <p:cxnSp>
        <p:nvCxnSpPr>
          <p:cNvPr id="16" name="Straight Arrow Connector 15">
            <a:extLst>
              <a:ext uri="{FF2B5EF4-FFF2-40B4-BE49-F238E27FC236}">
                <a16:creationId xmlns:a16="http://schemas.microsoft.com/office/drawing/2014/main" id="{31969503-B7B7-1E5F-B6DD-28BF7B6E88E5}"/>
              </a:ext>
            </a:extLst>
          </p:cNvPr>
          <p:cNvCxnSpPr>
            <a:cxnSpLocks/>
          </p:cNvCxnSpPr>
          <p:nvPr/>
        </p:nvCxnSpPr>
        <p:spPr>
          <a:xfrm flipV="1">
            <a:off x="5383797" y="3123152"/>
            <a:ext cx="453413" cy="89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Rectangle: Rounded Corners 17">
            <a:extLst>
              <a:ext uri="{FF2B5EF4-FFF2-40B4-BE49-F238E27FC236}">
                <a16:creationId xmlns:a16="http://schemas.microsoft.com/office/drawing/2014/main" id="{51ADD731-246C-CA3F-6415-FC61B9889351}"/>
              </a:ext>
            </a:extLst>
          </p:cNvPr>
          <p:cNvSpPr/>
          <p:nvPr/>
        </p:nvSpPr>
        <p:spPr>
          <a:xfrm>
            <a:off x="5969946" y="2711291"/>
            <a:ext cx="2345379" cy="914400"/>
          </a:xfrm>
          <a:prstGeom prst="round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tabLst>
                <a:tab pos="457200" algn="l"/>
              </a:tabLst>
            </a:pPr>
            <a:r>
              <a:rPr lang="en-ZA" sz="14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SETA’s OFO coordinator submit consolidated OFO request to DHET</a:t>
            </a:r>
            <a:endParaRPr lang="en-ZA" sz="1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cxnSp>
        <p:nvCxnSpPr>
          <p:cNvPr id="19" name="Straight Arrow Connector 18">
            <a:extLst>
              <a:ext uri="{FF2B5EF4-FFF2-40B4-BE49-F238E27FC236}">
                <a16:creationId xmlns:a16="http://schemas.microsoft.com/office/drawing/2014/main" id="{9EE08B64-4496-BA17-7816-306D6CB87F6A}"/>
              </a:ext>
            </a:extLst>
          </p:cNvPr>
          <p:cNvCxnSpPr>
            <a:cxnSpLocks/>
          </p:cNvCxnSpPr>
          <p:nvPr/>
        </p:nvCxnSpPr>
        <p:spPr>
          <a:xfrm flipV="1">
            <a:off x="8448061" y="3094149"/>
            <a:ext cx="453413" cy="89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Rectangle: Rounded Corners 19">
            <a:extLst>
              <a:ext uri="{FF2B5EF4-FFF2-40B4-BE49-F238E27FC236}">
                <a16:creationId xmlns:a16="http://schemas.microsoft.com/office/drawing/2014/main" id="{E9460D6F-17B1-0486-09DC-7460EA21D50F}"/>
              </a:ext>
            </a:extLst>
          </p:cNvPr>
          <p:cNvSpPr/>
          <p:nvPr/>
        </p:nvSpPr>
        <p:spPr>
          <a:xfrm>
            <a:off x="9044968" y="2690575"/>
            <a:ext cx="2280206" cy="914400"/>
          </a:xfrm>
          <a:prstGeom prst="roundRect">
            <a:avLst/>
          </a:prstGeom>
          <a:solidFill>
            <a:srgbClr val="FFFF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tabLst>
                <a:tab pos="457200" algn="l"/>
              </a:tabLst>
            </a:pPr>
            <a:r>
              <a:rPr lang="en-ZA" sz="14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DHET evaluate the request and if approved they form part of the OFO structure</a:t>
            </a:r>
            <a:endParaRPr lang="en-ZA" sz="1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15394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8637"/>
            <a:ext cx="12216011" cy="6896637"/>
          </a:xfrm>
          <a:prstGeom prst="rect">
            <a:avLst/>
          </a:prstGeom>
        </p:spPr>
      </p:pic>
      <p:sp>
        <p:nvSpPr>
          <p:cNvPr id="8" name="TextBox 7">
            <a:extLst>
              <a:ext uri="{FF2B5EF4-FFF2-40B4-BE49-F238E27FC236}">
                <a16:creationId xmlns:a16="http://schemas.microsoft.com/office/drawing/2014/main" id="{93BA86FF-5190-1AC4-FD54-B78FC39A5392}"/>
              </a:ext>
            </a:extLst>
          </p:cNvPr>
          <p:cNvSpPr txBox="1"/>
          <p:nvPr/>
        </p:nvSpPr>
        <p:spPr>
          <a:xfrm>
            <a:off x="262467" y="1481667"/>
            <a:ext cx="11360859" cy="1292662"/>
          </a:xfrm>
          <a:prstGeom prst="rect">
            <a:avLst/>
          </a:prstGeom>
          <a:noFill/>
        </p:spPr>
        <p:txBody>
          <a:bodyPr wrap="square" rtlCol="0">
            <a:spAutoFit/>
          </a:bodyPr>
          <a:lstStyle/>
          <a:p>
            <a:pPr algn="l">
              <a:spcBef>
                <a:spcPts val="0"/>
              </a:spcBef>
              <a:defRPr/>
            </a:pPr>
            <a:r>
              <a:rPr lang="en-GB" sz="1800" b="1" dirty="0">
                <a:solidFill>
                  <a:srgbClr val="CC6600"/>
                </a:solidFill>
                <a:cs typeface="Arial" panose="020B0604020202020204" pitchFamily="34" charset="0"/>
              </a:rPr>
              <a:t>PROCESS </a:t>
            </a:r>
            <a:r>
              <a:rPr lang="en-GB" b="1" dirty="0">
                <a:solidFill>
                  <a:srgbClr val="CC6600"/>
                </a:solidFill>
                <a:cs typeface="Arial" panose="020B0604020202020204" pitchFamily="34" charset="0"/>
              </a:rPr>
              <a:t>FOR OFO UPDATE </a:t>
            </a:r>
            <a:r>
              <a:rPr lang="en-GB" sz="1800" b="1" dirty="0" err="1">
                <a:solidFill>
                  <a:srgbClr val="CC6600"/>
                </a:solidFill>
                <a:cs typeface="Arial" panose="020B0604020202020204" pitchFamily="34" charset="0"/>
              </a:rPr>
              <a:t>cont</a:t>
            </a:r>
            <a:r>
              <a:rPr lang="en-GB" sz="1800" b="1" dirty="0">
                <a:solidFill>
                  <a:srgbClr val="CC6600"/>
                </a:solidFill>
                <a:cs typeface="Arial" panose="020B0604020202020204" pitchFamily="34" charset="0"/>
              </a:rPr>
              <a:t>…</a:t>
            </a:r>
            <a:endParaRPr lang="en-US" sz="1200" b="1" dirty="0">
              <a:latin typeface="Arial" panose="020B0604020202020204" pitchFamily="34" charset="0"/>
              <a:cs typeface="Arial" panose="020B0604020202020204" pitchFamily="34" charset="0"/>
            </a:endParaRPr>
          </a:p>
          <a:p>
            <a:pPr algn="just"/>
            <a:endParaRPr lang="en-US" sz="1200" dirty="0">
              <a:latin typeface="Arial" panose="020B0604020202020204" pitchFamily="34" charset="0"/>
              <a:ea typeface="Symbol" panose="05050102010706020507" pitchFamily="18" charset="2"/>
              <a:cs typeface="Arial" panose="020B0604020202020204" pitchFamily="34" charset="0"/>
            </a:endParaRPr>
          </a:p>
          <a:p>
            <a:pPr algn="just"/>
            <a:r>
              <a:rPr lang="en-US" sz="1200" dirty="0">
                <a:latin typeface="Arial" panose="020B0604020202020204" pitchFamily="34" charset="0"/>
                <a:ea typeface="Symbol" panose="05050102010706020507" pitchFamily="18" charset="2"/>
                <a:cs typeface="Arial" panose="020B0604020202020204" pitchFamily="34" charset="0"/>
              </a:rPr>
              <a:t>The OFO inputs template should be completed in line with the OFO standard criteria</a:t>
            </a:r>
            <a:endParaRPr lang="en-US" sz="1200" dirty="0">
              <a:effectLst/>
              <a:latin typeface="Arial" panose="020B0604020202020204" pitchFamily="34" charset="0"/>
              <a:ea typeface="Symbol" panose="05050102010706020507" pitchFamily="18" charset="2"/>
              <a:cs typeface="Arial" panose="020B0604020202020204" pitchFamily="34" charset="0"/>
            </a:endParaRPr>
          </a:p>
          <a:p>
            <a:pPr algn="just"/>
            <a:endParaRPr lang="en-US" sz="1200" b="1" dirty="0">
              <a:latin typeface="Arial" panose="020B0604020202020204" pitchFamily="34" charset="0"/>
              <a:cs typeface="Arial" panose="020B0604020202020204" pitchFamily="34" charset="0"/>
            </a:endParaRPr>
          </a:p>
          <a:p>
            <a:endParaRPr lang="en-US" sz="1200" b="1"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graphicFrame>
        <p:nvGraphicFramePr>
          <p:cNvPr id="2" name="Content Placeholder 3">
            <a:extLst>
              <a:ext uri="{FF2B5EF4-FFF2-40B4-BE49-F238E27FC236}">
                <a16:creationId xmlns:a16="http://schemas.microsoft.com/office/drawing/2014/main" id="{33BEBF1E-EAF9-29AA-F296-6EEFE4E1CFA7}"/>
              </a:ext>
            </a:extLst>
          </p:cNvPr>
          <p:cNvGraphicFramePr>
            <a:graphicFrameLocks/>
          </p:cNvGraphicFramePr>
          <p:nvPr>
            <p:extLst>
              <p:ext uri="{D42A27DB-BD31-4B8C-83A1-F6EECF244321}">
                <p14:modId xmlns:p14="http://schemas.microsoft.com/office/powerpoint/2010/main" val="4246164727"/>
              </p:ext>
            </p:extLst>
          </p:nvPr>
        </p:nvGraphicFramePr>
        <p:xfrm>
          <a:off x="448732" y="2311399"/>
          <a:ext cx="10617202" cy="1371601"/>
        </p:xfrm>
        <a:graphic>
          <a:graphicData uri="http://schemas.openxmlformats.org/drawingml/2006/table">
            <a:tbl>
              <a:tblPr firstRow="1" firstCol="1" lastRow="1" lastCol="1" bandRow="1" bandCol="1">
                <a:tableStyleId>{5C22544A-7EE6-4342-B048-85BDC9FD1C3A}</a:tableStyleId>
              </a:tblPr>
              <a:tblGrid>
                <a:gridCol w="1290328">
                  <a:extLst>
                    <a:ext uri="{9D8B030D-6E8A-4147-A177-3AD203B41FA5}">
                      <a16:colId xmlns:a16="http://schemas.microsoft.com/office/drawing/2014/main" val="3777118530"/>
                    </a:ext>
                  </a:extLst>
                </a:gridCol>
                <a:gridCol w="977103">
                  <a:extLst>
                    <a:ext uri="{9D8B030D-6E8A-4147-A177-3AD203B41FA5}">
                      <a16:colId xmlns:a16="http://schemas.microsoft.com/office/drawing/2014/main" val="17841145"/>
                    </a:ext>
                  </a:extLst>
                </a:gridCol>
                <a:gridCol w="1185800">
                  <a:extLst>
                    <a:ext uri="{9D8B030D-6E8A-4147-A177-3AD203B41FA5}">
                      <a16:colId xmlns:a16="http://schemas.microsoft.com/office/drawing/2014/main" val="1141727753"/>
                    </a:ext>
                  </a:extLst>
                </a:gridCol>
                <a:gridCol w="938600">
                  <a:extLst>
                    <a:ext uri="{9D8B030D-6E8A-4147-A177-3AD203B41FA5}">
                      <a16:colId xmlns:a16="http://schemas.microsoft.com/office/drawing/2014/main" val="1286588001"/>
                    </a:ext>
                  </a:extLst>
                </a:gridCol>
                <a:gridCol w="1332902">
                  <a:extLst>
                    <a:ext uri="{9D8B030D-6E8A-4147-A177-3AD203B41FA5}">
                      <a16:colId xmlns:a16="http://schemas.microsoft.com/office/drawing/2014/main" val="1788818029"/>
                    </a:ext>
                  </a:extLst>
                </a:gridCol>
                <a:gridCol w="1237445">
                  <a:extLst>
                    <a:ext uri="{9D8B030D-6E8A-4147-A177-3AD203B41FA5}">
                      <a16:colId xmlns:a16="http://schemas.microsoft.com/office/drawing/2014/main" val="2657316367"/>
                    </a:ext>
                  </a:extLst>
                </a:gridCol>
                <a:gridCol w="1601887">
                  <a:extLst>
                    <a:ext uri="{9D8B030D-6E8A-4147-A177-3AD203B41FA5}">
                      <a16:colId xmlns:a16="http://schemas.microsoft.com/office/drawing/2014/main" val="3531105164"/>
                    </a:ext>
                  </a:extLst>
                </a:gridCol>
                <a:gridCol w="1039655">
                  <a:extLst>
                    <a:ext uri="{9D8B030D-6E8A-4147-A177-3AD203B41FA5}">
                      <a16:colId xmlns:a16="http://schemas.microsoft.com/office/drawing/2014/main" val="1860489037"/>
                    </a:ext>
                  </a:extLst>
                </a:gridCol>
                <a:gridCol w="1013482">
                  <a:extLst>
                    <a:ext uri="{9D8B030D-6E8A-4147-A177-3AD203B41FA5}">
                      <a16:colId xmlns:a16="http://schemas.microsoft.com/office/drawing/2014/main" val="3086748555"/>
                    </a:ext>
                  </a:extLst>
                </a:gridCol>
              </a:tblGrid>
              <a:tr h="1371601">
                <a:tc>
                  <a:txBody>
                    <a:bodyPr/>
                    <a:lstStyle/>
                    <a:p>
                      <a:pPr marL="67945">
                        <a:lnSpc>
                          <a:spcPts val="910"/>
                        </a:lnSpc>
                      </a:pPr>
                      <a:endParaRPr lang="en-US" sz="1100" dirty="0">
                        <a:solidFill>
                          <a:schemeClr val="tx1"/>
                        </a:solidFill>
                        <a:effectLst/>
                        <a:latin typeface="Arial" panose="020B0604020202020204" pitchFamily="34" charset="0"/>
                        <a:cs typeface="Arial" panose="020B0604020202020204" pitchFamily="34" charset="0"/>
                      </a:endParaRPr>
                    </a:p>
                    <a:p>
                      <a:pPr marL="67945">
                        <a:lnSpc>
                          <a:spcPts val="910"/>
                        </a:lnSpc>
                      </a:pPr>
                      <a:r>
                        <a:rPr lang="en-US" sz="1100" dirty="0">
                          <a:solidFill>
                            <a:schemeClr val="tx1"/>
                          </a:solidFill>
                          <a:effectLst/>
                          <a:latin typeface="Arial" panose="020B0604020202020204" pitchFamily="34" charset="0"/>
                          <a:cs typeface="Arial" panose="020B0604020202020204" pitchFamily="34" charset="0"/>
                        </a:rPr>
                        <a:t>A.</a:t>
                      </a:r>
                      <a:endParaRPr lang="en-ZA" sz="1100" dirty="0">
                        <a:solidFill>
                          <a:schemeClr val="tx1"/>
                        </a:solidFill>
                        <a:effectLst/>
                        <a:latin typeface="Arial" panose="020B0604020202020204" pitchFamily="34" charset="0"/>
                        <a:cs typeface="Arial" panose="020B0604020202020204" pitchFamily="34" charset="0"/>
                      </a:endParaRPr>
                    </a:p>
                    <a:p>
                      <a:pPr marL="67945" marR="63500"/>
                      <a:r>
                        <a:rPr lang="en-US" sz="1100" dirty="0">
                          <a:solidFill>
                            <a:schemeClr val="tx1"/>
                          </a:solidFill>
                          <a:effectLst/>
                          <a:latin typeface="Arial" panose="020B0604020202020204" pitchFamily="34" charset="0"/>
                          <a:cs typeface="Arial" panose="020B0604020202020204" pitchFamily="34" charset="0"/>
                        </a:rPr>
                        <a:t>Name of</a:t>
                      </a:r>
                      <a:r>
                        <a:rPr lang="en-US" sz="1100" spc="5"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submitting</a:t>
                      </a:r>
                      <a:r>
                        <a:rPr lang="en-US" sz="1100" spc="-210"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SETA</a:t>
                      </a:r>
                      <a:endParaRPr lang="en-ZA" sz="1100" dirty="0">
                        <a:solidFill>
                          <a:schemeClr val="tx1"/>
                        </a:solidFill>
                        <a:effectLst/>
                        <a:latin typeface="Arial" panose="020B0604020202020204" pitchFamily="34" charset="0"/>
                        <a:ea typeface="Arial MT"/>
                        <a:cs typeface="Arial" panose="020B0604020202020204" pitchFamily="34" charset="0"/>
                      </a:endParaRPr>
                    </a:p>
                  </a:txBody>
                  <a:tcPr marL="0" marR="0" marT="0" marB="0">
                    <a:solidFill>
                      <a:srgbClr val="FFC000"/>
                    </a:solidFill>
                  </a:tcPr>
                </a:tc>
                <a:tc>
                  <a:txBody>
                    <a:bodyPr/>
                    <a:lstStyle/>
                    <a:p>
                      <a:pPr marL="67945">
                        <a:lnSpc>
                          <a:spcPts val="910"/>
                        </a:lnSpc>
                      </a:pPr>
                      <a:endParaRPr lang="en-US" sz="1100" dirty="0">
                        <a:solidFill>
                          <a:schemeClr val="tx1"/>
                        </a:solidFill>
                        <a:effectLst/>
                        <a:latin typeface="Arial" panose="020B0604020202020204" pitchFamily="34" charset="0"/>
                        <a:cs typeface="Arial" panose="020B0604020202020204" pitchFamily="34" charset="0"/>
                      </a:endParaRPr>
                    </a:p>
                    <a:p>
                      <a:pPr marL="67945">
                        <a:lnSpc>
                          <a:spcPts val="910"/>
                        </a:lnSpc>
                      </a:pPr>
                      <a:r>
                        <a:rPr lang="en-US" sz="1100" dirty="0">
                          <a:solidFill>
                            <a:schemeClr val="tx1"/>
                          </a:solidFill>
                          <a:effectLst/>
                          <a:latin typeface="Arial" panose="020B0604020202020204" pitchFamily="34" charset="0"/>
                          <a:cs typeface="Arial" panose="020B0604020202020204" pitchFamily="34" charset="0"/>
                        </a:rPr>
                        <a:t>B.</a:t>
                      </a:r>
                      <a:endParaRPr lang="en-ZA" sz="1100" dirty="0">
                        <a:solidFill>
                          <a:schemeClr val="tx1"/>
                        </a:solidFill>
                        <a:effectLst/>
                        <a:latin typeface="Arial" panose="020B0604020202020204" pitchFamily="34" charset="0"/>
                        <a:cs typeface="Arial" panose="020B0604020202020204" pitchFamily="34" charset="0"/>
                      </a:endParaRPr>
                    </a:p>
                    <a:p>
                      <a:pPr marL="67945" marR="62865"/>
                      <a:r>
                        <a:rPr lang="en-US" sz="1100" dirty="0">
                          <a:solidFill>
                            <a:schemeClr val="tx1"/>
                          </a:solidFill>
                          <a:effectLst/>
                          <a:latin typeface="Arial" panose="020B0604020202020204" pitchFamily="34" charset="0"/>
                          <a:cs typeface="Arial" panose="020B0604020202020204" pitchFamily="34" charset="0"/>
                        </a:rPr>
                        <a:t>Action</a:t>
                      </a:r>
                      <a:r>
                        <a:rPr lang="en-US" sz="1100" spc="5"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requested</a:t>
                      </a:r>
                      <a:r>
                        <a:rPr lang="en-US" sz="1100" spc="-210"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by</a:t>
                      </a:r>
                      <a:r>
                        <a:rPr lang="en-US" sz="1100" spc="-10"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SETA</a:t>
                      </a:r>
                      <a:endParaRPr lang="en-ZA" sz="1100" dirty="0">
                        <a:solidFill>
                          <a:schemeClr val="tx1"/>
                        </a:solidFill>
                        <a:effectLst/>
                        <a:latin typeface="Arial" panose="020B0604020202020204" pitchFamily="34" charset="0"/>
                        <a:ea typeface="Arial MT"/>
                        <a:cs typeface="Arial" panose="020B0604020202020204" pitchFamily="34" charset="0"/>
                      </a:endParaRPr>
                    </a:p>
                  </a:txBody>
                  <a:tcPr marL="0" marR="0" marT="0" marB="0">
                    <a:solidFill>
                      <a:srgbClr val="FF0000"/>
                    </a:solidFill>
                  </a:tcPr>
                </a:tc>
                <a:tc>
                  <a:txBody>
                    <a:bodyPr/>
                    <a:lstStyle/>
                    <a:p>
                      <a:pPr marL="67945">
                        <a:lnSpc>
                          <a:spcPts val="910"/>
                        </a:lnSpc>
                      </a:pPr>
                      <a:endParaRPr lang="en-US" sz="1100" dirty="0">
                        <a:solidFill>
                          <a:schemeClr val="tx1"/>
                        </a:solidFill>
                        <a:effectLst/>
                        <a:latin typeface="Arial" panose="020B0604020202020204" pitchFamily="34" charset="0"/>
                        <a:cs typeface="Arial" panose="020B0604020202020204" pitchFamily="34" charset="0"/>
                      </a:endParaRPr>
                    </a:p>
                    <a:p>
                      <a:pPr marL="67945">
                        <a:lnSpc>
                          <a:spcPts val="910"/>
                        </a:lnSpc>
                      </a:pPr>
                      <a:r>
                        <a:rPr lang="en-US" sz="1100" dirty="0">
                          <a:solidFill>
                            <a:schemeClr val="tx1"/>
                          </a:solidFill>
                          <a:effectLst/>
                          <a:latin typeface="Arial" panose="020B0604020202020204" pitchFamily="34" charset="0"/>
                          <a:cs typeface="Arial" panose="020B0604020202020204" pitchFamily="34" charset="0"/>
                        </a:rPr>
                        <a:t>C.</a:t>
                      </a:r>
                      <a:endParaRPr lang="en-ZA" sz="1100" dirty="0">
                        <a:solidFill>
                          <a:schemeClr val="tx1"/>
                        </a:solidFill>
                        <a:effectLst/>
                        <a:latin typeface="Arial" panose="020B0604020202020204" pitchFamily="34" charset="0"/>
                        <a:cs typeface="Arial" panose="020B0604020202020204" pitchFamily="34" charset="0"/>
                      </a:endParaRPr>
                    </a:p>
                    <a:p>
                      <a:pPr marL="67945" marR="71120" indent="28575"/>
                      <a:r>
                        <a:rPr lang="en-US" sz="1100" dirty="0">
                          <a:solidFill>
                            <a:schemeClr val="tx1"/>
                          </a:solidFill>
                          <a:effectLst/>
                          <a:latin typeface="Arial" panose="020B0604020202020204" pitchFamily="34" charset="0"/>
                          <a:cs typeface="Arial" panose="020B0604020202020204" pitchFamily="34" charset="0"/>
                        </a:rPr>
                        <a:t>Occupation Code</a:t>
                      </a:r>
                      <a:endParaRPr lang="en-ZA" sz="1100" dirty="0">
                        <a:solidFill>
                          <a:schemeClr val="tx1"/>
                        </a:solidFill>
                        <a:effectLst/>
                        <a:latin typeface="Arial" panose="020B0604020202020204" pitchFamily="34" charset="0"/>
                        <a:ea typeface="Arial MT"/>
                        <a:cs typeface="Arial" panose="020B0604020202020204" pitchFamily="34" charset="0"/>
                      </a:endParaRPr>
                    </a:p>
                  </a:txBody>
                  <a:tcPr marL="0" marR="0" marT="0" marB="0">
                    <a:solidFill>
                      <a:srgbClr val="00B050"/>
                    </a:solidFill>
                  </a:tcPr>
                </a:tc>
                <a:tc>
                  <a:txBody>
                    <a:bodyPr/>
                    <a:lstStyle/>
                    <a:p>
                      <a:pPr marL="67945">
                        <a:lnSpc>
                          <a:spcPts val="910"/>
                        </a:lnSpc>
                      </a:pPr>
                      <a:endParaRPr lang="en-US" sz="1100" dirty="0">
                        <a:solidFill>
                          <a:schemeClr val="tx1"/>
                        </a:solidFill>
                        <a:effectLst/>
                        <a:latin typeface="Arial" panose="020B0604020202020204" pitchFamily="34" charset="0"/>
                        <a:cs typeface="Arial" panose="020B0604020202020204" pitchFamily="34" charset="0"/>
                      </a:endParaRPr>
                    </a:p>
                    <a:p>
                      <a:pPr marL="67945">
                        <a:lnSpc>
                          <a:spcPts val="910"/>
                        </a:lnSpc>
                      </a:pPr>
                      <a:r>
                        <a:rPr lang="en-US" sz="1100" dirty="0">
                          <a:solidFill>
                            <a:schemeClr val="tx1"/>
                          </a:solidFill>
                          <a:effectLst/>
                          <a:latin typeface="Arial" panose="020B0604020202020204" pitchFamily="34" charset="0"/>
                          <a:cs typeface="Arial" panose="020B0604020202020204" pitchFamily="34" charset="0"/>
                        </a:rPr>
                        <a:t>D.</a:t>
                      </a:r>
                      <a:endParaRPr lang="en-ZA" sz="1100" dirty="0">
                        <a:solidFill>
                          <a:schemeClr val="tx1"/>
                        </a:solidFill>
                        <a:effectLst/>
                        <a:latin typeface="Arial" panose="020B0604020202020204" pitchFamily="34" charset="0"/>
                        <a:cs typeface="Arial" panose="020B0604020202020204" pitchFamily="34" charset="0"/>
                      </a:endParaRPr>
                    </a:p>
                    <a:p>
                      <a:pPr marL="67945" marR="59055"/>
                      <a:r>
                        <a:rPr lang="en-US" sz="1100" dirty="0">
                          <a:solidFill>
                            <a:schemeClr val="tx1"/>
                          </a:solidFill>
                          <a:effectLst/>
                          <a:latin typeface="Arial" panose="020B0604020202020204" pitchFamily="34" charset="0"/>
                          <a:cs typeface="Arial" panose="020B0604020202020204" pitchFamily="34" charset="0"/>
                        </a:rPr>
                        <a:t>Unit</a:t>
                      </a:r>
                      <a:r>
                        <a:rPr lang="en-US" sz="1100" spc="5"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Group</a:t>
                      </a:r>
                      <a:r>
                        <a:rPr lang="en-US" sz="1100" spc="-215" dirty="0">
                          <a:solidFill>
                            <a:schemeClr val="tx1"/>
                          </a:solidFill>
                          <a:effectLst/>
                          <a:latin typeface="Arial" panose="020B0604020202020204" pitchFamily="34" charset="0"/>
                          <a:cs typeface="Arial" panose="020B0604020202020204" pitchFamily="34" charset="0"/>
                        </a:rPr>
                        <a:t> </a:t>
                      </a:r>
                    </a:p>
                    <a:p>
                      <a:pPr marL="67945" marR="59055"/>
                      <a:r>
                        <a:rPr lang="en-US" sz="1100" dirty="0">
                          <a:solidFill>
                            <a:schemeClr val="tx1"/>
                          </a:solidFill>
                          <a:effectLst/>
                          <a:latin typeface="Arial" panose="020B0604020202020204" pitchFamily="34" charset="0"/>
                          <a:cs typeface="Arial" panose="020B0604020202020204" pitchFamily="34" charset="0"/>
                        </a:rPr>
                        <a:t>Code</a:t>
                      </a:r>
                      <a:endParaRPr lang="en-ZA" sz="1100" dirty="0">
                        <a:solidFill>
                          <a:schemeClr val="tx1"/>
                        </a:solidFill>
                        <a:effectLst/>
                        <a:latin typeface="Arial" panose="020B0604020202020204" pitchFamily="34" charset="0"/>
                        <a:ea typeface="Arial MT"/>
                        <a:cs typeface="Arial" panose="020B0604020202020204" pitchFamily="34" charset="0"/>
                      </a:endParaRPr>
                    </a:p>
                  </a:txBody>
                  <a:tcPr marL="0" marR="0" marT="0" marB="0">
                    <a:solidFill>
                      <a:schemeClr val="accent6"/>
                    </a:solidFill>
                  </a:tcPr>
                </a:tc>
                <a:tc>
                  <a:txBody>
                    <a:bodyPr/>
                    <a:lstStyle/>
                    <a:p>
                      <a:pPr marL="67310">
                        <a:lnSpc>
                          <a:spcPts val="910"/>
                        </a:lnSpc>
                      </a:pPr>
                      <a:endParaRPr lang="en-US" sz="1100" dirty="0">
                        <a:solidFill>
                          <a:schemeClr val="tx1"/>
                        </a:solidFill>
                        <a:effectLst/>
                        <a:latin typeface="Arial" panose="020B0604020202020204" pitchFamily="34" charset="0"/>
                        <a:cs typeface="Arial" panose="020B0604020202020204" pitchFamily="34" charset="0"/>
                      </a:endParaRPr>
                    </a:p>
                    <a:p>
                      <a:pPr marL="67310">
                        <a:lnSpc>
                          <a:spcPts val="910"/>
                        </a:lnSpc>
                      </a:pPr>
                      <a:r>
                        <a:rPr lang="en-US" sz="1100" dirty="0">
                          <a:solidFill>
                            <a:schemeClr val="tx1"/>
                          </a:solidFill>
                          <a:effectLst/>
                          <a:latin typeface="Arial" panose="020B0604020202020204" pitchFamily="34" charset="0"/>
                          <a:cs typeface="Arial" panose="020B0604020202020204" pitchFamily="34" charset="0"/>
                        </a:rPr>
                        <a:t>E.</a:t>
                      </a:r>
                      <a:endParaRPr lang="en-ZA" sz="1100" dirty="0">
                        <a:solidFill>
                          <a:schemeClr val="tx1"/>
                        </a:solidFill>
                        <a:effectLst/>
                        <a:latin typeface="Arial" panose="020B0604020202020204" pitchFamily="34" charset="0"/>
                        <a:cs typeface="Arial" panose="020B0604020202020204" pitchFamily="34" charset="0"/>
                      </a:endParaRPr>
                    </a:p>
                    <a:p>
                      <a:pPr marL="67310" marR="72390">
                        <a:spcAft>
                          <a:spcPts val="0"/>
                        </a:spcAft>
                      </a:pPr>
                      <a:r>
                        <a:rPr lang="en-US" sz="1100" dirty="0">
                          <a:solidFill>
                            <a:schemeClr val="tx1"/>
                          </a:solidFill>
                          <a:effectLst/>
                          <a:latin typeface="Arial" panose="020B0604020202020204" pitchFamily="34" charset="0"/>
                          <a:cs typeface="Arial" panose="020B0604020202020204" pitchFamily="34" charset="0"/>
                        </a:rPr>
                        <a:t>Name of</a:t>
                      </a:r>
                      <a:r>
                        <a:rPr lang="en-US" sz="1100" spc="5"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Occupation to be</a:t>
                      </a:r>
                      <a:r>
                        <a:rPr lang="en-US" sz="1100" spc="-210"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added/moved/</a:t>
                      </a:r>
                      <a:r>
                        <a:rPr lang="en-US" sz="1100" spc="5"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deleted/amended</a:t>
                      </a:r>
                      <a:endParaRPr lang="en-ZA" sz="1100" dirty="0">
                        <a:solidFill>
                          <a:schemeClr val="tx1"/>
                        </a:solidFill>
                        <a:effectLst/>
                        <a:latin typeface="Arial" panose="020B0604020202020204" pitchFamily="34" charset="0"/>
                        <a:ea typeface="Arial MT"/>
                        <a:cs typeface="Arial" panose="020B0604020202020204" pitchFamily="34" charset="0"/>
                      </a:endParaRPr>
                    </a:p>
                  </a:txBody>
                  <a:tcPr marL="0" marR="0" marT="0" marB="0">
                    <a:solidFill>
                      <a:schemeClr val="accent3">
                        <a:lumMod val="60000"/>
                        <a:lumOff val="40000"/>
                      </a:schemeClr>
                    </a:solidFill>
                  </a:tcPr>
                </a:tc>
                <a:tc>
                  <a:txBody>
                    <a:bodyPr/>
                    <a:lstStyle/>
                    <a:p>
                      <a:pPr marL="66675">
                        <a:lnSpc>
                          <a:spcPts val="910"/>
                        </a:lnSpc>
                      </a:pPr>
                      <a:endParaRPr lang="en-US" sz="1100" dirty="0">
                        <a:solidFill>
                          <a:schemeClr val="tx1"/>
                        </a:solidFill>
                        <a:effectLst/>
                        <a:latin typeface="Arial" panose="020B0604020202020204" pitchFamily="34" charset="0"/>
                        <a:cs typeface="Arial" panose="020B0604020202020204" pitchFamily="34" charset="0"/>
                      </a:endParaRPr>
                    </a:p>
                    <a:p>
                      <a:pPr marL="66675">
                        <a:lnSpc>
                          <a:spcPts val="910"/>
                        </a:lnSpc>
                      </a:pPr>
                      <a:r>
                        <a:rPr lang="en-US" sz="1100" dirty="0">
                          <a:solidFill>
                            <a:schemeClr val="tx1"/>
                          </a:solidFill>
                          <a:effectLst/>
                          <a:latin typeface="Arial" panose="020B0604020202020204" pitchFamily="34" charset="0"/>
                          <a:cs typeface="Arial" panose="020B0604020202020204" pitchFamily="34" charset="0"/>
                        </a:rPr>
                        <a:t>F.</a:t>
                      </a:r>
                      <a:endParaRPr lang="en-ZA" sz="1100" dirty="0">
                        <a:solidFill>
                          <a:schemeClr val="tx1"/>
                        </a:solidFill>
                        <a:effectLst/>
                        <a:latin typeface="Arial" panose="020B0604020202020204" pitchFamily="34" charset="0"/>
                        <a:cs typeface="Arial" panose="020B0604020202020204" pitchFamily="34" charset="0"/>
                      </a:endParaRPr>
                    </a:p>
                    <a:p>
                      <a:pPr marL="66675" marR="65405">
                        <a:spcAft>
                          <a:spcPts val="0"/>
                        </a:spcAft>
                      </a:pPr>
                      <a:r>
                        <a:rPr lang="en-US" sz="1100" dirty="0">
                          <a:solidFill>
                            <a:schemeClr val="tx1"/>
                          </a:solidFill>
                          <a:effectLst/>
                          <a:latin typeface="Arial" panose="020B0604020202020204" pitchFamily="34" charset="0"/>
                          <a:cs typeface="Arial" panose="020B0604020202020204" pitchFamily="34" charset="0"/>
                        </a:rPr>
                        <a:t>Descriptor of occupation </a:t>
                      </a:r>
                      <a:r>
                        <a:rPr lang="en-US" sz="1100" spc="-210"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to be</a:t>
                      </a:r>
                      <a:r>
                        <a:rPr lang="en-US" sz="1100" spc="5"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added/</a:t>
                      </a:r>
                      <a:r>
                        <a:rPr lang="en-US" sz="1100" spc="5"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moved/</a:t>
                      </a:r>
                      <a:r>
                        <a:rPr lang="en-US" sz="1100" spc="5"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deleted/</a:t>
                      </a:r>
                      <a:r>
                        <a:rPr lang="en-US" sz="1100" spc="5"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amended</a:t>
                      </a:r>
                      <a:endParaRPr lang="en-ZA" sz="1100" dirty="0">
                        <a:solidFill>
                          <a:schemeClr val="tx1"/>
                        </a:solidFill>
                        <a:effectLst/>
                        <a:latin typeface="Arial" panose="020B0604020202020204" pitchFamily="34" charset="0"/>
                        <a:ea typeface="Arial MT"/>
                        <a:cs typeface="Arial" panose="020B0604020202020204" pitchFamily="34" charset="0"/>
                      </a:endParaRPr>
                    </a:p>
                  </a:txBody>
                  <a:tcPr marL="0" marR="0" marT="0" marB="0">
                    <a:solidFill>
                      <a:srgbClr val="C00000"/>
                    </a:solidFill>
                  </a:tcPr>
                </a:tc>
                <a:tc>
                  <a:txBody>
                    <a:bodyPr/>
                    <a:lstStyle/>
                    <a:p>
                      <a:pPr marL="66675">
                        <a:lnSpc>
                          <a:spcPts val="910"/>
                        </a:lnSpc>
                      </a:pPr>
                      <a:endParaRPr lang="en-US" sz="1100" dirty="0">
                        <a:solidFill>
                          <a:schemeClr val="tx1"/>
                        </a:solidFill>
                        <a:effectLst/>
                        <a:latin typeface="Arial" panose="020B0604020202020204" pitchFamily="34" charset="0"/>
                        <a:cs typeface="Arial" panose="020B0604020202020204" pitchFamily="34" charset="0"/>
                      </a:endParaRPr>
                    </a:p>
                    <a:p>
                      <a:pPr marL="66675">
                        <a:lnSpc>
                          <a:spcPts val="910"/>
                        </a:lnSpc>
                      </a:pPr>
                      <a:r>
                        <a:rPr lang="en-US" sz="1100" dirty="0">
                          <a:solidFill>
                            <a:schemeClr val="tx1"/>
                          </a:solidFill>
                          <a:effectLst/>
                          <a:latin typeface="Arial" panose="020B0604020202020204" pitchFamily="34" charset="0"/>
                          <a:cs typeface="Arial" panose="020B0604020202020204" pitchFamily="34" charset="0"/>
                        </a:rPr>
                        <a:t>G.</a:t>
                      </a:r>
                      <a:endParaRPr lang="en-ZA" sz="1100" dirty="0">
                        <a:solidFill>
                          <a:schemeClr val="tx1"/>
                        </a:solidFill>
                        <a:effectLst/>
                        <a:latin typeface="Arial" panose="020B0604020202020204" pitchFamily="34" charset="0"/>
                        <a:cs typeface="Arial" panose="020B0604020202020204" pitchFamily="34" charset="0"/>
                      </a:endParaRPr>
                    </a:p>
                    <a:p>
                      <a:pPr marL="66675" marR="57150">
                        <a:spcAft>
                          <a:spcPts val="0"/>
                        </a:spcAft>
                      </a:pPr>
                      <a:r>
                        <a:rPr lang="en-US" sz="1100" dirty="0">
                          <a:solidFill>
                            <a:schemeClr val="tx1"/>
                          </a:solidFill>
                          <a:effectLst/>
                          <a:latin typeface="Arial" panose="020B0604020202020204" pitchFamily="34" charset="0"/>
                          <a:cs typeface="Arial" panose="020B0604020202020204" pitchFamily="34" charset="0"/>
                        </a:rPr>
                        <a:t>Specialization</a:t>
                      </a:r>
                      <a:r>
                        <a:rPr lang="en-US" sz="1100" spc="5"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to</a:t>
                      </a:r>
                      <a:r>
                        <a:rPr lang="en-US" sz="1100" spc="-210"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be</a:t>
                      </a:r>
                      <a:r>
                        <a:rPr lang="en-US" sz="1100" spc="-15"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added/moved</a:t>
                      </a:r>
                      <a:endParaRPr lang="en-ZA" sz="1100" dirty="0">
                        <a:solidFill>
                          <a:schemeClr val="tx1"/>
                        </a:solidFill>
                        <a:effectLst/>
                        <a:latin typeface="Arial" panose="020B0604020202020204" pitchFamily="34" charset="0"/>
                        <a:cs typeface="Arial" panose="020B0604020202020204" pitchFamily="34" charset="0"/>
                      </a:endParaRPr>
                    </a:p>
                    <a:p>
                      <a:pPr marL="66675">
                        <a:spcBef>
                          <a:spcPts val="5"/>
                        </a:spcBef>
                        <a:spcAft>
                          <a:spcPts val="0"/>
                        </a:spcAft>
                      </a:pPr>
                      <a:r>
                        <a:rPr lang="en-US" sz="1100" dirty="0">
                          <a:solidFill>
                            <a:schemeClr val="tx1"/>
                          </a:solidFill>
                          <a:effectLst/>
                          <a:latin typeface="Arial" panose="020B0604020202020204" pitchFamily="34" charset="0"/>
                          <a:cs typeface="Arial" panose="020B0604020202020204" pitchFamily="34" charset="0"/>
                        </a:rPr>
                        <a:t>/deleted/amended</a:t>
                      </a:r>
                      <a:endParaRPr lang="en-ZA" sz="1100" dirty="0">
                        <a:solidFill>
                          <a:schemeClr val="tx1"/>
                        </a:solidFill>
                        <a:effectLst/>
                        <a:latin typeface="Arial" panose="020B0604020202020204" pitchFamily="34" charset="0"/>
                        <a:ea typeface="Arial MT"/>
                        <a:cs typeface="Arial" panose="020B0604020202020204" pitchFamily="34" charset="0"/>
                      </a:endParaRPr>
                    </a:p>
                  </a:txBody>
                  <a:tcPr marL="0" marR="0" marT="0" marB="0">
                    <a:solidFill>
                      <a:schemeClr val="accent4">
                        <a:lumMod val="75000"/>
                      </a:schemeClr>
                    </a:solidFill>
                  </a:tcPr>
                </a:tc>
                <a:tc>
                  <a:txBody>
                    <a:bodyPr/>
                    <a:lstStyle/>
                    <a:p>
                      <a:pPr marL="65405">
                        <a:lnSpc>
                          <a:spcPts val="910"/>
                        </a:lnSpc>
                      </a:pPr>
                      <a:endParaRPr lang="en-US" sz="1100" dirty="0">
                        <a:solidFill>
                          <a:schemeClr val="tx1"/>
                        </a:solidFill>
                        <a:effectLst/>
                        <a:latin typeface="Arial" panose="020B0604020202020204" pitchFamily="34" charset="0"/>
                        <a:cs typeface="Arial" panose="020B0604020202020204" pitchFamily="34" charset="0"/>
                      </a:endParaRPr>
                    </a:p>
                    <a:p>
                      <a:pPr marL="65405">
                        <a:lnSpc>
                          <a:spcPts val="910"/>
                        </a:lnSpc>
                      </a:pPr>
                      <a:r>
                        <a:rPr lang="en-US" sz="1100" dirty="0">
                          <a:solidFill>
                            <a:schemeClr val="tx1"/>
                          </a:solidFill>
                          <a:effectLst/>
                          <a:latin typeface="Arial" panose="020B0604020202020204" pitchFamily="34" charset="0"/>
                          <a:cs typeface="Arial" panose="020B0604020202020204" pitchFamily="34" charset="0"/>
                        </a:rPr>
                        <a:t>H.</a:t>
                      </a:r>
                      <a:endParaRPr lang="en-ZA" sz="1100" dirty="0">
                        <a:solidFill>
                          <a:schemeClr val="tx1"/>
                        </a:solidFill>
                        <a:effectLst/>
                        <a:latin typeface="Arial" panose="020B0604020202020204" pitchFamily="34" charset="0"/>
                        <a:cs typeface="Arial" panose="020B0604020202020204" pitchFamily="34" charset="0"/>
                      </a:endParaRPr>
                    </a:p>
                    <a:p>
                      <a:pPr marL="65405" marR="74930" algn="just">
                        <a:spcAft>
                          <a:spcPts val="0"/>
                        </a:spcAft>
                      </a:pPr>
                      <a:r>
                        <a:rPr lang="en-US" sz="1100" dirty="0">
                          <a:solidFill>
                            <a:schemeClr val="tx1"/>
                          </a:solidFill>
                          <a:effectLst/>
                          <a:latin typeface="Arial" panose="020B0604020202020204" pitchFamily="34" charset="0"/>
                          <a:cs typeface="Arial" panose="020B0604020202020204" pitchFamily="34" charset="0"/>
                        </a:rPr>
                        <a:t>Alternative</a:t>
                      </a:r>
                      <a:r>
                        <a:rPr lang="en-US" sz="1100" spc="-215"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Title</a:t>
                      </a:r>
                      <a:r>
                        <a:rPr lang="en-US" sz="1100" spc="5"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to be</a:t>
                      </a:r>
                      <a:r>
                        <a:rPr lang="en-US" sz="1100" spc="-210"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added</a:t>
                      </a:r>
                      <a:endParaRPr lang="en-ZA" sz="1100" dirty="0">
                        <a:solidFill>
                          <a:schemeClr val="tx1"/>
                        </a:solidFill>
                        <a:effectLst/>
                        <a:latin typeface="Arial" panose="020B0604020202020204" pitchFamily="34" charset="0"/>
                        <a:cs typeface="Arial" panose="020B0604020202020204" pitchFamily="34" charset="0"/>
                      </a:endParaRPr>
                    </a:p>
                    <a:p>
                      <a:pPr marL="65405"/>
                      <a:r>
                        <a:rPr lang="en-US" sz="1100" dirty="0">
                          <a:solidFill>
                            <a:schemeClr val="tx1"/>
                          </a:solidFill>
                          <a:effectLst/>
                          <a:latin typeface="Arial" panose="020B0604020202020204" pitchFamily="34" charset="0"/>
                          <a:cs typeface="Arial" panose="020B0604020202020204" pitchFamily="34" charset="0"/>
                        </a:rPr>
                        <a:t>/moved</a:t>
                      </a:r>
                      <a:endParaRPr lang="en-ZA" sz="1100" dirty="0">
                        <a:solidFill>
                          <a:schemeClr val="tx1"/>
                        </a:solidFill>
                        <a:effectLst/>
                        <a:latin typeface="Arial" panose="020B0604020202020204" pitchFamily="34" charset="0"/>
                        <a:cs typeface="Arial" panose="020B0604020202020204" pitchFamily="34" charset="0"/>
                      </a:endParaRPr>
                    </a:p>
                    <a:p>
                      <a:pPr marL="65405"/>
                      <a:r>
                        <a:rPr lang="en-US" sz="1100" dirty="0">
                          <a:solidFill>
                            <a:schemeClr val="tx1"/>
                          </a:solidFill>
                          <a:effectLst/>
                          <a:latin typeface="Arial" panose="020B0604020202020204" pitchFamily="34" charset="0"/>
                          <a:cs typeface="Arial" panose="020B0604020202020204" pitchFamily="34" charset="0"/>
                        </a:rPr>
                        <a:t>/deleted</a:t>
                      </a:r>
                      <a:endParaRPr lang="en-ZA" sz="1100" dirty="0">
                        <a:solidFill>
                          <a:schemeClr val="tx1"/>
                        </a:solidFill>
                        <a:effectLst/>
                        <a:latin typeface="Arial" panose="020B0604020202020204" pitchFamily="34" charset="0"/>
                        <a:cs typeface="Arial" panose="020B0604020202020204" pitchFamily="34" charset="0"/>
                      </a:endParaRPr>
                    </a:p>
                    <a:p>
                      <a:pPr marL="65405">
                        <a:spcBef>
                          <a:spcPts val="5"/>
                        </a:spcBef>
                        <a:spcAft>
                          <a:spcPts val="0"/>
                        </a:spcAft>
                      </a:pPr>
                      <a:r>
                        <a:rPr lang="en-US" sz="1100" dirty="0">
                          <a:solidFill>
                            <a:schemeClr val="tx1"/>
                          </a:solidFill>
                          <a:effectLst/>
                          <a:latin typeface="Arial" panose="020B0604020202020204" pitchFamily="34" charset="0"/>
                          <a:cs typeface="Arial" panose="020B0604020202020204" pitchFamily="34" charset="0"/>
                        </a:rPr>
                        <a:t>/amended</a:t>
                      </a:r>
                      <a:endParaRPr lang="en-ZA" sz="1100" dirty="0">
                        <a:solidFill>
                          <a:schemeClr val="tx1"/>
                        </a:solidFill>
                        <a:effectLst/>
                        <a:latin typeface="Arial" panose="020B0604020202020204" pitchFamily="34" charset="0"/>
                        <a:ea typeface="Arial MT"/>
                        <a:cs typeface="Arial" panose="020B0604020202020204" pitchFamily="34" charset="0"/>
                      </a:endParaRPr>
                    </a:p>
                  </a:txBody>
                  <a:tcPr marL="0" marR="0" marT="0" marB="0">
                    <a:solidFill>
                      <a:srgbClr val="00B050"/>
                    </a:solidFill>
                  </a:tcPr>
                </a:tc>
                <a:tc>
                  <a:txBody>
                    <a:bodyPr/>
                    <a:lstStyle/>
                    <a:p>
                      <a:pPr marL="64770">
                        <a:lnSpc>
                          <a:spcPts val="910"/>
                        </a:lnSpc>
                      </a:pPr>
                      <a:endParaRPr lang="en-US" sz="1100" dirty="0">
                        <a:solidFill>
                          <a:schemeClr val="tx1"/>
                        </a:solidFill>
                        <a:effectLst/>
                        <a:latin typeface="Arial" panose="020B0604020202020204" pitchFamily="34" charset="0"/>
                        <a:cs typeface="Arial" panose="020B0604020202020204" pitchFamily="34" charset="0"/>
                      </a:endParaRPr>
                    </a:p>
                    <a:p>
                      <a:pPr marL="64770">
                        <a:lnSpc>
                          <a:spcPts val="910"/>
                        </a:lnSpc>
                      </a:pPr>
                      <a:r>
                        <a:rPr lang="en-US" sz="1100" dirty="0">
                          <a:solidFill>
                            <a:schemeClr val="tx1"/>
                          </a:solidFill>
                          <a:effectLst/>
                          <a:latin typeface="Arial" panose="020B0604020202020204" pitchFamily="34" charset="0"/>
                          <a:cs typeface="Arial" panose="020B0604020202020204" pitchFamily="34" charset="0"/>
                        </a:rPr>
                        <a:t>I.</a:t>
                      </a:r>
                      <a:r>
                        <a:rPr lang="en-ZA" sz="1100"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effectLst/>
                          <a:latin typeface="Arial" panose="020B0604020202020204" pitchFamily="34" charset="0"/>
                          <a:cs typeface="Arial" panose="020B0604020202020204" pitchFamily="34" charset="0"/>
                        </a:rPr>
                        <a:t>Detailed Motivation</a:t>
                      </a:r>
                      <a:endParaRPr lang="en-ZA" sz="1100" dirty="0">
                        <a:solidFill>
                          <a:schemeClr val="tx1"/>
                        </a:solidFill>
                        <a:effectLst/>
                        <a:latin typeface="Arial" panose="020B0604020202020204" pitchFamily="34" charset="0"/>
                        <a:ea typeface="Arial MT"/>
                        <a:cs typeface="Arial" panose="020B0604020202020204" pitchFamily="34" charset="0"/>
                      </a:endParaRPr>
                    </a:p>
                  </a:txBody>
                  <a:tcPr marL="0" marR="0" marT="0" marB="0">
                    <a:solidFill>
                      <a:schemeClr val="accent4">
                        <a:lumMod val="40000"/>
                        <a:lumOff val="60000"/>
                      </a:schemeClr>
                    </a:solidFill>
                  </a:tcPr>
                </a:tc>
                <a:extLst>
                  <a:ext uri="{0D108BD9-81ED-4DB2-BD59-A6C34878D82A}">
                    <a16:rowId xmlns:a16="http://schemas.microsoft.com/office/drawing/2014/main" val="1741356624"/>
                  </a:ext>
                </a:extLst>
              </a:tr>
            </a:tbl>
          </a:graphicData>
        </a:graphic>
      </p:graphicFrame>
      <p:sp>
        <p:nvSpPr>
          <p:cNvPr id="4" name="TextBox 3">
            <a:extLst>
              <a:ext uri="{FF2B5EF4-FFF2-40B4-BE49-F238E27FC236}">
                <a16:creationId xmlns:a16="http://schemas.microsoft.com/office/drawing/2014/main" id="{357E6B91-3B87-C819-EF35-13C947965807}"/>
              </a:ext>
            </a:extLst>
          </p:cNvPr>
          <p:cNvSpPr txBox="1"/>
          <p:nvPr/>
        </p:nvSpPr>
        <p:spPr>
          <a:xfrm>
            <a:off x="347133" y="3776134"/>
            <a:ext cx="8847667" cy="1626086"/>
          </a:xfrm>
          <a:prstGeom prst="rect">
            <a:avLst/>
          </a:prstGeom>
          <a:noFill/>
        </p:spPr>
        <p:txBody>
          <a:bodyPr wrap="square">
            <a:spAutoFit/>
          </a:bodyPr>
          <a:lstStyle/>
          <a:p>
            <a:pPr marL="63500">
              <a:spcBef>
                <a:spcPts val="910"/>
              </a:spcBef>
              <a:spcAft>
                <a:spcPts val="0"/>
              </a:spcAft>
            </a:pPr>
            <a:r>
              <a:rPr lang="en-US" sz="1200" dirty="0">
                <a:effectLst/>
                <a:latin typeface="Arial" panose="020B0604020202020204" pitchFamily="34" charset="0"/>
                <a:ea typeface="Arial MT"/>
                <a:cs typeface="Arial" panose="020B0604020202020204" pitchFamily="34" charset="0"/>
              </a:rPr>
              <a:t>SETAs are</a:t>
            </a:r>
            <a:r>
              <a:rPr lang="en-US" sz="1200" spc="-20" dirty="0">
                <a:effectLst/>
                <a:latin typeface="Arial" panose="020B0604020202020204" pitchFamily="34" charset="0"/>
                <a:ea typeface="Arial MT"/>
                <a:cs typeface="Arial" panose="020B0604020202020204" pitchFamily="34" charset="0"/>
              </a:rPr>
              <a:t> </a:t>
            </a:r>
            <a:r>
              <a:rPr lang="en-US" sz="1200" dirty="0">
                <a:effectLst/>
                <a:latin typeface="Arial" panose="020B0604020202020204" pitchFamily="34" charset="0"/>
                <a:ea typeface="Arial MT"/>
                <a:cs typeface="Arial" panose="020B0604020202020204" pitchFamily="34" charset="0"/>
              </a:rPr>
              <a:t>allowed</a:t>
            </a:r>
            <a:r>
              <a:rPr lang="en-US" sz="1200" spc="-5" dirty="0">
                <a:effectLst/>
                <a:latin typeface="Arial" panose="020B0604020202020204" pitchFamily="34" charset="0"/>
                <a:ea typeface="Arial MT"/>
                <a:cs typeface="Arial" panose="020B0604020202020204" pitchFamily="34" charset="0"/>
              </a:rPr>
              <a:t> </a:t>
            </a:r>
            <a:r>
              <a:rPr lang="en-US" sz="1200" dirty="0">
                <a:effectLst/>
                <a:latin typeface="Arial" panose="020B0604020202020204" pitchFamily="34" charset="0"/>
                <a:ea typeface="Arial MT"/>
                <a:cs typeface="Arial" panose="020B0604020202020204" pitchFamily="34" charset="0"/>
              </a:rPr>
              <a:t>to</a:t>
            </a:r>
            <a:r>
              <a:rPr lang="en-US" sz="1200" spc="-10" dirty="0">
                <a:effectLst/>
                <a:latin typeface="Arial" panose="020B0604020202020204" pitchFamily="34" charset="0"/>
                <a:ea typeface="Arial MT"/>
                <a:cs typeface="Arial" panose="020B0604020202020204" pitchFamily="34" charset="0"/>
              </a:rPr>
              <a:t> </a:t>
            </a:r>
            <a:r>
              <a:rPr lang="en-US" sz="1200" dirty="0">
                <a:effectLst/>
                <a:latin typeface="Arial" panose="020B0604020202020204" pitchFamily="34" charset="0"/>
                <a:ea typeface="Arial MT"/>
                <a:cs typeface="Arial" panose="020B0604020202020204" pitchFamily="34" charset="0"/>
              </a:rPr>
              <a:t>submit</a:t>
            </a:r>
            <a:r>
              <a:rPr lang="en-US" sz="1200" spc="-10" dirty="0">
                <a:effectLst/>
                <a:latin typeface="Arial" panose="020B0604020202020204" pitchFamily="34" charset="0"/>
                <a:ea typeface="Arial MT"/>
                <a:cs typeface="Arial" panose="020B0604020202020204" pitchFamily="34" charset="0"/>
              </a:rPr>
              <a:t> </a:t>
            </a:r>
            <a:r>
              <a:rPr lang="en-US" sz="1200" dirty="0">
                <a:effectLst/>
                <a:latin typeface="Arial" panose="020B0604020202020204" pitchFamily="34" charset="0"/>
                <a:ea typeface="Arial MT"/>
                <a:cs typeface="Arial" panose="020B0604020202020204" pitchFamily="34" charset="0"/>
              </a:rPr>
              <a:t>the</a:t>
            </a:r>
            <a:r>
              <a:rPr lang="en-US" sz="1200" spc="-20" dirty="0">
                <a:effectLst/>
                <a:latin typeface="Arial" panose="020B0604020202020204" pitchFamily="34" charset="0"/>
                <a:ea typeface="Arial MT"/>
                <a:cs typeface="Arial" panose="020B0604020202020204" pitchFamily="34" charset="0"/>
              </a:rPr>
              <a:t> </a:t>
            </a:r>
            <a:r>
              <a:rPr lang="en-US" sz="1200" dirty="0">
                <a:effectLst/>
                <a:latin typeface="Arial" panose="020B0604020202020204" pitchFamily="34" charset="0"/>
                <a:ea typeface="Arial MT"/>
                <a:cs typeface="Arial" panose="020B0604020202020204" pitchFamily="34" charset="0"/>
              </a:rPr>
              <a:t>following requests</a:t>
            </a:r>
            <a:r>
              <a:rPr lang="en-US" sz="1200" spc="-15" dirty="0">
                <a:effectLst/>
                <a:latin typeface="Arial" panose="020B0604020202020204" pitchFamily="34" charset="0"/>
                <a:ea typeface="Arial MT"/>
                <a:cs typeface="Arial" panose="020B0604020202020204" pitchFamily="34" charset="0"/>
              </a:rPr>
              <a:t> </a:t>
            </a:r>
            <a:r>
              <a:rPr lang="en-US" sz="1200" dirty="0">
                <a:effectLst/>
                <a:latin typeface="Arial" panose="020B0604020202020204" pitchFamily="34" charset="0"/>
                <a:ea typeface="Arial MT"/>
                <a:cs typeface="Arial" panose="020B0604020202020204" pitchFamily="34" charset="0"/>
              </a:rPr>
              <a:t>to</a:t>
            </a:r>
            <a:r>
              <a:rPr lang="en-US" sz="1200" spc="-20" dirty="0">
                <a:effectLst/>
                <a:latin typeface="Arial" panose="020B0604020202020204" pitchFamily="34" charset="0"/>
                <a:ea typeface="Arial MT"/>
                <a:cs typeface="Arial" panose="020B0604020202020204" pitchFamily="34" charset="0"/>
              </a:rPr>
              <a:t> </a:t>
            </a:r>
            <a:r>
              <a:rPr lang="en-US" sz="1200" dirty="0">
                <a:effectLst/>
                <a:latin typeface="Arial" panose="020B0604020202020204" pitchFamily="34" charset="0"/>
                <a:ea typeface="Arial MT"/>
                <a:cs typeface="Arial" panose="020B0604020202020204" pitchFamily="34" charset="0"/>
              </a:rPr>
              <a:t>the</a:t>
            </a:r>
            <a:r>
              <a:rPr lang="en-US" sz="1200" spc="-5" dirty="0">
                <a:effectLst/>
                <a:latin typeface="Arial" panose="020B0604020202020204" pitchFamily="34" charset="0"/>
                <a:ea typeface="Arial MT"/>
                <a:cs typeface="Arial" panose="020B0604020202020204" pitchFamily="34" charset="0"/>
              </a:rPr>
              <a:t> </a:t>
            </a:r>
            <a:r>
              <a:rPr lang="en-US" sz="1200" dirty="0">
                <a:effectLst/>
                <a:latin typeface="Arial" panose="020B0604020202020204" pitchFamily="34" charset="0"/>
                <a:ea typeface="Arial MT"/>
                <a:cs typeface="Arial" panose="020B0604020202020204" pitchFamily="34" charset="0"/>
              </a:rPr>
              <a:t>Department:</a:t>
            </a:r>
            <a:endParaRPr lang="en-ZA" sz="1200" dirty="0">
              <a:effectLst/>
              <a:latin typeface="Arial" panose="020B0604020202020204" pitchFamily="34" charset="0"/>
              <a:ea typeface="Arial MT"/>
              <a:cs typeface="Arial" panose="020B0604020202020204" pitchFamily="34" charset="0"/>
            </a:endParaRPr>
          </a:p>
          <a:p>
            <a:pPr marL="342900" lvl="0" indent="-342900">
              <a:spcBef>
                <a:spcPts val="905"/>
              </a:spcBef>
              <a:spcAft>
                <a:spcPts val="0"/>
              </a:spcAft>
              <a:buSzPts val="1100"/>
              <a:buFont typeface="Symbol" panose="05050102010706020507" pitchFamily="18" charset="2"/>
              <a:buChar char=""/>
              <a:tabLst>
                <a:tab pos="520700" algn="l"/>
                <a:tab pos="521335" algn="l"/>
              </a:tabLst>
            </a:pPr>
            <a:r>
              <a:rPr lang="en-US" sz="1200" b="1" dirty="0">
                <a:effectLst/>
                <a:latin typeface="Arial" panose="020B0604020202020204" pitchFamily="34" charset="0"/>
                <a:ea typeface="Symbol" panose="05050102010706020507" pitchFamily="18" charset="2"/>
                <a:cs typeface="Arial" panose="020B0604020202020204" pitchFamily="34" charset="0"/>
              </a:rPr>
              <a:t>Add</a:t>
            </a:r>
            <a:r>
              <a:rPr lang="en-US" sz="1200" b="1" spc="-15" dirty="0">
                <a:effectLst/>
                <a:latin typeface="Arial" panose="020B0604020202020204" pitchFamily="34" charset="0"/>
                <a:ea typeface="Symbol" panose="05050102010706020507" pitchFamily="18" charset="2"/>
                <a:cs typeface="Arial" panose="020B0604020202020204" pitchFamily="34" charset="0"/>
              </a:rPr>
              <a:t> </a:t>
            </a:r>
            <a:r>
              <a:rPr lang="en-US" sz="1200" dirty="0">
                <a:effectLst/>
                <a:latin typeface="Arial" panose="020B0604020202020204" pitchFamily="34" charset="0"/>
                <a:ea typeface="Symbol" panose="05050102010706020507" pitchFamily="18" charset="2"/>
                <a:cs typeface="Arial" panose="020B0604020202020204" pitchFamily="34" charset="0"/>
              </a:rPr>
              <a:t>Occupation/Alternative</a:t>
            </a:r>
            <a:r>
              <a:rPr lang="en-US" sz="1200" spc="-10" dirty="0">
                <a:effectLst/>
                <a:latin typeface="Arial" panose="020B0604020202020204" pitchFamily="34" charset="0"/>
                <a:ea typeface="Symbol" panose="05050102010706020507" pitchFamily="18" charset="2"/>
                <a:cs typeface="Arial" panose="020B0604020202020204" pitchFamily="34" charset="0"/>
              </a:rPr>
              <a:t> </a:t>
            </a:r>
            <a:r>
              <a:rPr lang="en-US" sz="1200" dirty="0">
                <a:effectLst/>
                <a:latin typeface="Arial" panose="020B0604020202020204" pitchFamily="34" charset="0"/>
                <a:ea typeface="Symbol" panose="05050102010706020507" pitchFamily="18" charset="2"/>
                <a:cs typeface="Arial" panose="020B0604020202020204" pitchFamily="34" charset="0"/>
              </a:rPr>
              <a:t>Title/Specialization/Descriptor</a:t>
            </a:r>
            <a:r>
              <a:rPr lang="en-US" sz="1200" spc="-20" dirty="0">
                <a:effectLst/>
                <a:latin typeface="Arial" panose="020B0604020202020204" pitchFamily="34" charset="0"/>
                <a:ea typeface="Symbol" panose="05050102010706020507" pitchFamily="18" charset="2"/>
                <a:cs typeface="Arial" panose="020B0604020202020204" pitchFamily="34" charset="0"/>
              </a:rPr>
              <a:t> </a:t>
            </a:r>
            <a:r>
              <a:rPr lang="en-US" sz="1200" dirty="0">
                <a:effectLst/>
                <a:latin typeface="Arial" panose="020B0604020202020204" pitchFamily="34" charset="0"/>
                <a:ea typeface="Symbol" panose="05050102010706020507" pitchFamily="18" charset="2"/>
                <a:cs typeface="Arial" panose="020B0604020202020204" pitchFamily="34" charset="0"/>
              </a:rPr>
              <a:t>of an</a:t>
            </a:r>
            <a:r>
              <a:rPr lang="en-US" sz="1200" spc="-25" dirty="0">
                <a:effectLst/>
                <a:latin typeface="Arial" panose="020B0604020202020204" pitchFamily="34" charset="0"/>
                <a:ea typeface="Symbol" panose="05050102010706020507" pitchFamily="18" charset="2"/>
                <a:cs typeface="Arial" panose="020B0604020202020204" pitchFamily="34" charset="0"/>
              </a:rPr>
              <a:t> </a:t>
            </a:r>
            <a:r>
              <a:rPr lang="en-US" sz="1200" dirty="0">
                <a:effectLst/>
                <a:latin typeface="Arial" panose="020B0604020202020204" pitchFamily="34" charset="0"/>
                <a:ea typeface="Symbol" panose="05050102010706020507" pitchFamily="18" charset="2"/>
                <a:cs typeface="Arial" panose="020B0604020202020204" pitchFamily="34" charset="0"/>
              </a:rPr>
              <a:t>occupation</a:t>
            </a:r>
            <a:endParaRPr lang="en-ZA" sz="1200" dirty="0">
              <a:effectLst/>
              <a:latin typeface="Arial" panose="020B0604020202020204" pitchFamily="34" charset="0"/>
              <a:ea typeface="Symbol" panose="05050102010706020507" pitchFamily="18" charset="2"/>
              <a:cs typeface="Arial" panose="020B0604020202020204" pitchFamily="34" charset="0"/>
            </a:endParaRPr>
          </a:p>
          <a:p>
            <a:pPr marL="342900" lvl="0" indent="-342900">
              <a:spcBef>
                <a:spcPts val="90"/>
              </a:spcBef>
              <a:spcAft>
                <a:spcPts val="0"/>
              </a:spcAft>
              <a:buSzPts val="1100"/>
              <a:buFont typeface="Symbol" panose="05050102010706020507" pitchFamily="18" charset="2"/>
              <a:buChar char=""/>
              <a:tabLst>
                <a:tab pos="520700" algn="l"/>
                <a:tab pos="521335" algn="l"/>
              </a:tabLst>
            </a:pPr>
            <a:r>
              <a:rPr lang="en-US" sz="1200" b="1" dirty="0">
                <a:effectLst/>
                <a:latin typeface="Arial" panose="020B0604020202020204" pitchFamily="34" charset="0"/>
                <a:ea typeface="Symbol" panose="05050102010706020507" pitchFamily="18" charset="2"/>
                <a:cs typeface="Arial" panose="020B0604020202020204" pitchFamily="34" charset="0"/>
              </a:rPr>
              <a:t>Move</a:t>
            </a:r>
            <a:r>
              <a:rPr lang="en-US" sz="1200" b="1" spc="-20" dirty="0">
                <a:effectLst/>
                <a:latin typeface="Arial" panose="020B0604020202020204" pitchFamily="34" charset="0"/>
                <a:ea typeface="Symbol" panose="05050102010706020507" pitchFamily="18" charset="2"/>
                <a:cs typeface="Arial" panose="020B0604020202020204" pitchFamily="34" charset="0"/>
              </a:rPr>
              <a:t> </a:t>
            </a:r>
            <a:r>
              <a:rPr lang="en-US" sz="1200" dirty="0">
                <a:effectLst/>
                <a:latin typeface="Arial" panose="020B0604020202020204" pitchFamily="34" charset="0"/>
                <a:ea typeface="Symbol" panose="05050102010706020507" pitchFamily="18" charset="2"/>
                <a:cs typeface="Arial" panose="020B0604020202020204" pitchFamily="34" charset="0"/>
              </a:rPr>
              <a:t>Occupation/Alternative</a:t>
            </a:r>
            <a:r>
              <a:rPr lang="en-US" sz="1200" spc="-20" dirty="0">
                <a:effectLst/>
                <a:latin typeface="Arial" panose="020B0604020202020204" pitchFamily="34" charset="0"/>
                <a:ea typeface="Symbol" panose="05050102010706020507" pitchFamily="18" charset="2"/>
                <a:cs typeface="Arial" panose="020B0604020202020204" pitchFamily="34" charset="0"/>
              </a:rPr>
              <a:t> </a:t>
            </a:r>
            <a:r>
              <a:rPr lang="en-US" sz="1200" dirty="0">
                <a:effectLst/>
                <a:latin typeface="Arial" panose="020B0604020202020204" pitchFamily="34" charset="0"/>
                <a:ea typeface="Symbol" panose="05050102010706020507" pitchFamily="18" charset="2"/>
                <a:cs typeface="Arial" panose="020B0604020202020204" pitchFamily="34" charset="0"/>
              </a:rPr>
              <a:t>Title/Specialization/Descriptor</a:t>
            </a:r>
            <a:endParaRPr lang="en-ZA" sz="1200" dirty="0">
              <a:effectLst/>
              <a:latin typeface="Arial" panose="020B0604020202020204" pitchFamily="34" charset="0"/>
              <a:ea typeface="Symbol" panose="05050102010706020507" pitchFamily="18" charset="2"/>
              <a:cs typeface="Arial" panose="020B0604020202020204" pitchFamily="34" charset="0"/>
            </a:endParaRPr>
          </a:p>
          <a:p>
            <a:pPr marL="342900" lvl="0" indent="-342900">
              <a:spcBef>
                <a:spcPts val="95"/>
              </a:spcBef>
              <a:spcAft>
                <a:spcPts val="0"/>
              </a:spcAft>
              <a:buSzPts val="1100"/>
              <a:buFont typeface="Symbol" panose="05050102010706020507" pitchFamily="18" charset="2"/>
              <a:buChar char=""/>
              <a:tabLst>
                <a:tab pos="520700" algn="l"/>
                <a:tab pos="521335" algn="l"/>
              </a:tabLst>
            </a:pPr>
            <a:r>
              <a:rPr lang="en-US" sz="1200" b="1" dirty="0">
                <a:effectLst/>
                <a:latin typeface="Arial" panose="020B0604020202020204" pitchFamily="34" charset="0"/>
                <a:ea typeface="Symbol" panose="05050102010706020507" pitchFamily="18" charset="2"/>
                <a:cs typeface="Arial" panose="020B0604020202020204" pitchFamily="34" charset="0"/>
              </a:rPr>
              <a:t>Delete</a:t>
            </a:r>
            <a:r>
              <a:rPr lang="en-US" sz="1200" b="1" spc="-40" dirty="0">
                <a:effectLst/>
                <a:latin typeface="Arial" panose="020B0604020202020204" pitchFamily="34" charset="0"/>
                <a:ea typeface="Symbol" panose="05050102010706020507" pitchFamily="18" charset="2"/>
                <a:cs typeface="Arial" panose="020B0604020202020204" pitchFamily="34" charset="0"/>
              </a:rPr>
              <a:t> </a:t>
            </a:r>
            <a:r>
              <a:rPr lang="en-US" sz="1200" dirty="0">
                <a:effectLst/>
                <a:latin typeface="Arial" panose="020B0604020202020204" pitchFamily="34" charset="0"/>
                <a:ea typeface="Symbol" panose="05050102010706020507" pitchFamily="18" charset="2"/>
                <a:cs typeface="Arial" panose="020B0604020202020204" pitchFamily="34" charset="0"/>
              </a:rPr>
              <a:t>Occupation/Alternative</a:t>
            </a:r>
            <a:r>
              <a:rPr lang="en-US" sz="1200" spc="-30" dirty="0">
                <a:effectLst/>
                <a:latin typeface="Arial" panose="020B0604020202020204" pitchFamily="34" charset="0"/>
                <a:ea typeface="Symbol" panose="05050102010706020507" pitchFamily="18" charset="2"/>
                <a:cs typeface="Arial" panose="020B0604020202020204" pitchFamily="34" charset="0"/>
              </a:rPr>
              <a:t> </a:t>
            </a:r>
            <a:r>
              <a:rPr lang="en-US" sz="1200" dirty="0">
                <a:effectLst/>
                <a:latin typeface="Arial" panose="020B0604020202020204" pitchFamily="34" charset="0"/>
                <a:ea typeface="Symbol" panose="05050102010706020507" pitchFamily="18" charset="2"/>
                <a:cs typeface="Arial" panose="020B0604020202020204" pitchFamily="34" charset="0"/>
              </a:rPr>
              <a:t>Title/Specialization/Descriptor</a:t>
            </a:r>
            <a:endParaRPr lang="en-ZA" sz="1200" dirty="0">
              <a:effectLst/>
              <a:latin typeface="Arial" panose="020B0604020202020204" pitchFamily="34" charset="0"/>
              <a:ea typeface="Symbol" panose="05050102010706020507" pitchFamily="18" charset="2"/>
              <a:cs typeface="Arial" panose="020B0604020202020204" pitchFamily="34" charset="0"/>
            </a:endParaRPr>
          </a:p>
          <a:p>
            <a:pPr marL="342900" lvl="0" indent="-342900">
              <a:spcBef>
                <a:spcPts val="90"/>
              </a:spcBef>
              <a:spcAft>
                <a:spcPts val="0"/>
              </a:spcAft>
              <a:buSzPts val="1100"/>
              <a:buFont typeface="Symbol" panose="05050102010706020507" pitchFamily="18" charset="2"/>
              <a:buChar char=""/>
              <a:tabLst>
                <a:tab pos="520700" algn="l"/>
                <a:tab pos="521335" algn="l"/>
              </a:tabLst>
            </a:pPr>
            <a:r>
              <a:rPr lang="en-US" sz="1200" b="1" dirty="0">
                <a:effectLst/>
                <a:latin typeface="Arial" panose="020B0604020202020204" pitchFamily="34" charset="0"/>
                <a:ea typeface="Symbol" panose="05050102010706020507" pitchFamily="18" charset="2"/>
                <a:cs typeface="Arial" panose="020B0604020202020204" pitchFamily="34" charset="0"/>
              </a:rPr>
              <a:t>Amend</a:t>
            </a:r>
            <a:r>
              <a:rPr lang="en-US" sz="1200" b="1" spc="-20" dirty="0">
                <a:effectLst/>
                <a:latin typeface="Arial" panose="020B0604020202020204" pitchFamily="34" charset="0"/>
                <a:ea typeface="Symbol" panose="05050102010706020507" pitchFamily="18" charset="2"/>
                <a:cs typeface="Arial" panose="020B0604020202020204" pitchFamily="34" charset="0"/>
              </a:rPr>
              <a:t> </a:t>
            </a:r>
            <a:r>
              <a:rPr lang="en-US" sz="1200" dirty="0">
                <a:effectLst/>
                <a:latin typeface="Arial" panose="020B0604020202020204" pitchFamily="34" charset="0"/>
                <a:ea typeface="Symbol" panose="05050102010706020507" pitchFamily="18" charset="2"/>
                <a:cs typeface="Arial" panose="020B0604020202020204" pitchFamily="34" charset="0"/>
              </a:rPr>
              <a:t>Occupation/</a:t>
            </a:r>
            <a:r>
              <a:rPr lang="en-US" sz="1200" spc="-10" dirty="0">
                <a:effectLst/>
                <a:latin typeface="Arial" panose="020B0604020202020204" pitchFamily="34" charset="0"/>
                <a:ea typeface="Symbol" panose="05050102010706020507" pitchFamily="18" charset="2"/>
                <a:cs typeface="Arial" panose="020B0604020202020204" pitchFamily="34" charset="0"/>
              </a:rPr>
              <a:t> </a:t>
            </a:r>
            <a:r>
              <a:rPr lang="en-US" sz="1200" dirty="0">
                <a:effectLst/>
                <a:latin typeface="Arial" panose="020B0604020202020204" pitchFamily="34" charset="0"/>
                <a:ea typeface="Symbol" panose="05050102010706020507" pitchFamily="18" charset="2"/>
                <a:cs typeface="Arial" panose="020B0604020202020204" pitchFamily="34" charset="0"/>
              </a:rPr>
              <a:t>Alternative</a:t>
            </a:r>
            <a:r>
              <a:rPr lang="en-US" sz="1200" spc="-15" dirty="0">
                <a:effectLst/>
                <a:latin typeface="Arial" panose="020B0604020202020204" pitchFamily="34" charset="0"/>
                <a:ea typeface="Symbol" panose="05050102010706020507" pitchFamily="18" charset="2"/>
                <a:cs typeface="Arial" panose="020B0604020202020204" pitchFamily="34" charset="0"/>
              </a:rPr>
              <a:t> </a:t>
            </a:r>
            <a:r>
              <a:rPr lang="en-US" sz="1200" dirty="0">
                <a:effectLst/>
                <a:latin typeface="Arial" panose="020B0604020202020204" pitchFamily="34" charset="0"/>
                <a:ea typeface="Symbol" panose="05050102010706020507" pitchFamily="18" charset="2"/>
                <a:cs typeface="Arial" panose="020B0604020202020204" pitchFamily="34" charset="0"/>
              </a:rPr>
              <a:t>Title/Specialization/</a:t>
            </a:r>
            <a:r>
              <a:rPr lang="en-US" sz="1200" spc="-15" dirty="0">
                <a:effectLst/>
                <a:latin typeface="Arial" panose="020B0604020202020204" pitchFamily="34" charset="0"/>
                <a:ea typeface="Symbol" panose="05050102010706020507" pitchFamily="18" charset="2"/>
                <a:cs typeface="Arial" panose="020B0604020202020204" pitchFamily="34" charset="0"/>
              </a:rPr>
              <a:t> </a:t>
            </a:r>
            <a:r>
              <a:rPr lang="en-US" sz="1200" dirty="0">
                <a:effectLst/>
                <a:latin typeface="Arial" panose="020B0604020202020204" pitchFamily="34" charset="0"/>
                <a:ea typeface="Symbol" panose="05050102010706020507" pitchFamily="18" charset="2"/>
                <a:cs typeface="Arial" panose="020B0604020202020204" pitchFamily="34" charset="0"/>
              </a:rPr>
              <a:t>Descriptor</a:t>
            </a:r>
          </a:p>
          <a:p>
            <a:pPr lvl="0">
              <a:spcBef>
                <a:spcPts val="90"/>
              </a:spcBef>
              <a:spcAft>
                <a:spcPts val="0"/>
              </a:spcAft>
              <a:buSzPts val="1100"/>
              <a:tabLst>
                <a:tab pos="520700" algn="l"/>
                <a:tab pos="521335" algn="l"/>
              </a:tabLst>
            </a:pPr>
            <a:endParaRPr lang="en-US" sz="1200" dirty="0">
              <a:latin typeface="Arial" panose="020B0604020202020204" pitchFamily="34" charset="0"/>
              <a:ea typeface="Symbol" panose="05050102010706020507" pitchFamily="18" charset="2"/>
              <a:cs typeface="Arial" panose="020B0604020202020204" pitchFamily="34" charset="0"/>
            </a:endParaRPr>
          </a:p>
          <a:p>
            <a:pPr marL="342900" lvl="0" indent="-342900">
              <a:spcBef>
                <a:spcPts val="90"/>
              </a:spcBef>
              <a:spcAft>
                <a:spcPts val="0"/>
              </a:spcAft>
              <a:buSzPts val="1100"/>
              <a:buFont typeface="Symbol" panose="05050102010706020507" pitchFamily="18" charset="2"/>
              <a:buChar char=""/>
              <a:tabLst>
                <a:tab pos="520700" algn="l"/>
                <a:tab pos="521335" algn="l"/>
              </a:tabLst>
            </a:pPr>
            <a:endParaRPr lang="en-US" sz="1600" dirty="0">
              <a:ea typeface="Symbol" panose="05050102010706020507" pitchFamily="18" charset="2"/>
              <a:cs typeface="Symbol" panose="05050102010706020507" pitchFamily="18" charset="2"/>
            </a:endParaRPr>
          </a:p>
        </p:txBody>
      </p:sp>
    </p:spTree>
    <p:extLst>
      <p:ext uri="{BB962C8B-B14F-4D97-AF65-F5344CB8AC3E}">
        <p14:creationId xmlns:p14="http://schemas.microsoft.com/office/powerpoint/2010/main" val="30567795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95919"/>
            <a:ext cx="12216011" cy="6896637"/>
          </a:xfrm>
          <a:prstGeom prst="rect">
            <a:avLst/>
          </a:prstGeom>
        </p:spPr>
      </p:pic>
      <p:sp>
        <p:nvSpPr>
          <p:cNvPr id="8" name="TextBox 7">
            <a:extLst>
              <a:ext uri="{FF2B5EF4-FFF2-40B4-BE49-F238E27FC236}">
                <a16:creationId xmlns:a16="http://schemas.microsoft.com/office/drawing/2014/main" id="{93BA86FF-5190-1AC4-FD54-B78FC39A5392}"/>
              </a:ext>
            </a:extLst>
          </p:cNvPr>
          <p:cNvSpPr txBox="1"/>
          <p:nvPr/>
        </p:nvSpPr>
        <p:spPr>
          <a:xfrm>
            <a:off x="262467" y="1481667"/>
            <a:ext cx="11360859" cy="3323987"/>
          </a:xfrm>
          <a:prstGeom prst="rect">
            <a:avLst/>
          </a:prstGeom>
          <a:noFill/>
        </p:spPr>
        <p:txBody>
          <a:bodyPr wrap="square" rtlCol="0">
            <a:spAutoFit/>
          </a:bodyPr>
          <a:lstStyle/>
          <a:p>
            <a:pPr algn="l">
              <a:spcBef>
                <a:spcPts val="0"/>
              </a:spcBef>
              <a:defRPr/>
            </a:pPr>
            <a:r>
              <a:rPr lang="en-GB" sz="1800" b="1" dirty="0">
                <a:solidFill>
                  <a:srgbClr val="CC6600"/>
                </a:solidFill>
                <a:cs typeface="Arial" panose="020B0604020202020204" pitchFamily="34" charset="0"/>
              </a:rPr>
              <a:t>IDENTIFIED CHALLENGES  </a:t>
            </a:r>
            <a:endParaRPr lang="en-US" sz="1200" b="1" dirty="0">
              <a:latin typeface="Arial" panose="020B0604020202020204" pitchFamily="34" charset="0"/>
              <a:cs typeface="Arial" panose="020B0604020202020204" pitchFamily="34" charset="0"/>
            </a:endParaRPr>
          </a:p>
          <a:p>
            <a:pPr algn="just"/>
            <a:endParaRPr lang="en-US" sz="1200" b="1" dirty="0">
              <a:latin typeface="Arial" panose="020B0604020202020204" pitchFamily="34" charset="0"/>
              <a:cs typeface="Arial" panose="020B0604020202020204" pitchFamily="34" charset="0"/>
            </a:endParaRPr>
          </a:p>
          <a:p>
            <a:pPr algn="just"/>
            <a:endParaRPr lang="en-US" sz="120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
            </a:pPr>
            <a:r>
              <a:rPr lang="en-US" sz="1200" dirty="0">
                <a:latin typeface="Arial" panose="020B0604020202020204" pitchFamily="34" charset="0"/>
                <a:cs typeface="Arial" panose="020B0604020202020204" pitchFamily="34" charset="0"/>
              </a:rPr>
              <a:t>Poor stakeholder engagement on the OFO by SETAs</a:t>
            </a:r>
          </a:p>
          <a:p>
            <a:pPr algn="just"/>
            <a:endParaRPr lang="en-US" sz="120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
            </a:pPr>
            <a:r>
              <a:rPr lang="en-US" sz="1200" dirty="0">
                <a:latin typeface="Arial" panose="020B0604020202020204" pitchFamily="34" charset="0"/>
                <a:cs typeface="Arial" panose="020B0604020202020204" pitchFamily="34" charset="0"/>
              </a:rPr>
              <a:t>Employers do not know how to use OFO structure </a:t>
            </a:r>
            <a:r>
              <a:rPr lang="en-US" sz="1200" dirty="0" err="1">
                <a:latin typeface="Arial" panose="020B0604020202020204" pitchFamily="34" charset="0"/>
                <a:cs typeface="Arial" panose="020B0604020202020204" pitchFamily="34" charset="0"/>
              </a:rPr>
              <a:t>i.e</a:t>
            </a:r>
            <a:r>
              <a:rPr lang="en-US" sz="1200" dirty="0">
                <a:latin typeface="Arial" panose="020B0604020202020204" pitchFamily="34" charset="0"/>
                <a:cs typeface="Arial" panose="020B0604020202020204" pitchFamily="34" charset="0"/>
              </a:rPr>
              <a:t> identifying the correct OFO code</a:t>
            </a:r>
          </a:p>
          <a:p>
            <a:pPr algn="just"/>
            <a:endParaRPr lang="en-US" sz="120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
            </a:pPr>
            <a:r>
              <a:rPr lang="en-US" sz="1200" dirty="0">
                <a:latin typeface="Arial" panose="020B0604020202020204" pitchFamily="34" charset="0"/>
                <a:cs typeface="Arial" panose="020B0604020202020204" pitchFamily="34" charset="0"/>
              </a:rPr>
              <a:t>Incomplete/unclear  submission of OFO request to DHET</a:t>
            </a:r>
          </a:p>
          <a:p>
            <a:pPr algn="just"/>
            <a:endParaRPr lang="en-US" sz="120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
            </a:pPr>
            <a:r>
              <a:rPr lang="en-US" sz="1200" dirty="0">
                <a:latin typeface="Arial" panose="020B0604020202020204" pitchFamily="34" charset="0"/>
                <a:cs typeface="Arial" panose="020B0604020202020204" pitchFamily="34" charset="0"/>
              </a:rPr>
              <a:t>Confusion between the occupations, alternative and specializations</a:t>
            </a:r>
          </a:p>
          <a:p>
            <a:pPr algn="just"/>
            <a:endParaRPr lang="en-US" sz="120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
            </a:pPr>
            <a:r>
              <a:rPr lang="en-US" sz="1200" dirty="0">
                <a:latin typeface="Arial" panose="020B0604020202020204" pitchFamily="34" charset="0"/>
                <a:cs typeface="Arial" panose="020B0604020202020204" pitchFamily="34" charset="0"/>
              </a:rPr>
              <a:t>Confusion of job titles or positions with occupations</a:t>
            </a:r>
          </a:p>
          <a:p>
            <a:pPr marL="171450" indent="-171450" algn="just">
              <a:buFont typeface="Wingdings" panose="05000000000000000000" pitchFamily="2" charset="2"/>
              <a:buChar char="§"/>
            </a:pPr>
            <a:endParaRPr lang="en-US" sz="120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
            </a:pPr>
            <a:r>
              <a:rPr lang="en-US" sz="1200" dirty="0">
                <a:latin typeface="Arial" panose="020B0604020202020204" pitchFamily="34" charset="0"/>
                <a:cs typeface="Arial" panose="020B0604020202020204" pitchFamily="34" charset="0"/>
              </a:rPr>
              <a:t>Difficulty with mapping the job titles to occupations using the OFO</a:t>
            </a:r>
          </a:p>
          <a:p>
            <a:pPr algn="just"/>
            <a:endParaRPr lang="en-US" sz="1200" dirty="0">
              <a:latin typeface="Arial" panose="020B0604020202020204" pitchFamily="34" charset="0"/>
              <a:cs typeface="Arial" panose="020B0604020202020204" pitchFamily="34" charset="0"/>
            </a:endParaRPr>
          </a:p>
          <a:p>
            <a:pPr marL="171450" indent="-171450" algn="just">
              <a:buFont typeface="Wingdings" panose="05000000000000000000" pitchFamily="2" charset="2"/>
              <a:buChar char="§"/>
            </a:pPr>
            <a:r>
              <a:rPr lang="en-US" sz="1200" dirty="0">
                <a:latin typeface="Arial" panose="020B0604020202020204" pitchFamily="34" charset="0"/>
                <a:cs typeface="Arial" panose="020B0604020202020204" pitchFamily="34" charset="0"/>
              </a:rPr>
              <a:t>Using wrong OFO version and codes when reporting</a:t>
            </a:r>
          </a:p>
          <a:p>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329288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569169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11746" cy="6858000"/>
          </a:xfrm>
          <a:prstGeom prst="rect">
            <a:avLst/>
          </a:prstGeom>
        </p:spPr>
      </p:pic>
    </p:spTree>
    <p:extLst>
      <p:ext uri="{BB962C8B-B14F-4D97-AF65-F5344CB8AC3E}">
        <p14:creationId xmlns:p14="http://schemas.microsoft.com/office/powerpoint/2010/main" val="12097448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442</TotalTime>
  <Words>1175</Words>
  <Application>Microsoft Office PowerPoint</Application>
  <PresentationFormat>Widescreen</PresentationFormat>
  <Paragraphs>261</Paragraphs>
  <Slides>17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Calibri</vt:lpstr>
      <vt:lpstr>Calibri Light</vt:lpstr>
      <vt:lpstr>MyriadPro-SemiboldSemiCn</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Nemesar</dc:creator>
  <cp:lastModifiedBy>Mfoloe, Phuti</cp:lastModifiedBy>
  <cp:revision>49</cp:revision>
  <dcterms:created xsi:type="dcterms:W3CDTF">2022-09-29T06:59:37Z</dcterms:created>
  <dcterms:modified xsi:type="dcterms:W3CDTF">2024-01-12T13:49:49Z</dcterms:modified>
</cp:coreProperties>
</file>